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6" r:id="rId2"/>
    <p:sldId id="360" r:id="rId3"/>
    <p:sldId id="257" r:id="rId4"/>
    <p:sldId id="355" r:id="rId5"/>
    <p:sldId id="376" r:id="rId6"/>
    <p:sldId id="354" r:id="rId7"/>
    <p:sldId id="356" r:id="rId8"/>
    <p:sldId id="357" r:id="rId9"/>
    <p:sldId id="359" r:id="rId10"/>
    <p:sldId id="361" r:id="rId11"/>
    <p:sldId id="363" r:id="rId12"/>
    <p:sldId id="377" r:id="rId13"/>
    <p:sldId id="378" r:id="rId14"/>
    <p:sldId id="379" r:id="rId15"/>
    <p:sldId id="380" r:id="rId16"/>
    <p:sldId id="327" r:id="rId17"/>
    <p:sldId id="365" r:id="rId18"/>
    <p:sldId id="329" r:id="rId19"/>
    <p:sldId id="336" r:id="rId20"/>
    <p:sldId id="381" r:id="rId21"/>
    <p:sldId id="343" r:id="rId22"/>
    <p:sldId id="374" r:id="rId23"/>
    <p:sldId id="337" r:id="rId24"/>
    <p:sldId id="348" r:id="rId25"/>
    <p:sldId id="373" r:id="rId26"/>
    <p:sldId id="333" r:id="rId27"/>
    <p:sldId id="342" r:id="rId28"/>
    <p:sldId id="375" r:id="rId29"/>
    <p:sldId id="334" r:id="rId30"/>
    <p:sldId id="347" r:id="rId31"/>
    <p:sldId id="372" r:id="rId32"/>
    <p:sldId id="335" r:id="rId33"/>
    <p:sldId id="382" r:id="rId34"/>
    <p:sldId id="322" r:id="rId35"/>
    <p:sldId id="323" r:id="rId36"/>
    <p:sldId id="384" r:id="rId37"/>
    <p:sldId id="383" r:id="rId38"/>
    <p:sldId id="385" r:id="rId39"/>
    <p:sldId id="386" r:id="rId40"/>
    <p:sldId id="387" r:id="rId41"/>
    <p:sldId id="388" r:id="rId42"/>
    <p:sldId id="389" r:id="rId43"/>
    <p:sldId id="390" r:id="rId44"/>
    <p:sldId id="391" r:id="rId45"/>
    <p:sldId id="392" r:id="rId46"/>
    <p:sldId id="393" r:id="rId4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a Ecker" initials="EE" lastIdx="11" clrIdx="0">
    <p:extLst>
      <p:ext uri="{19B8F6BF-5375-455C-9EA6-DF929625EA0E}">
        <p15:presenceInfo xmlns:p15="http://schemas.microsoft.com/office/powerpoint/2012/main" userId="451c99e89a7ab9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AD5207"/>
    <a:srgbClr val="DDA99B"/>
    <a:srgbClr val="E8CBC6"/>
    <a:srgbClr val="FDE2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Világos stílus 3 – 1. jelölőszín">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110" d="100"/>
          <a:sy n="110" d="100"/>
        </p:scale>
        <p:origin x="1680"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22T18:05:48.309" idx="4">
    <p:pos x="4501" y="36"/>
    <p:text>A tanulók képességszintjét azon elv alapján határoztuk meg, hogy egy adott szint (pl. a 2. szint) leggyengébb tanulója várhatóan 50 százalékos eredményt érjen el az adott szintű (pl. 2. szintű) – azonos meredekségű, nehézségük szerint egyenletesen megoszló – feladatokból összeállított teszten. Tehát egy tanuló képességszintje az a legmagasabb szint, amely szint feladatainak legalább a felét megoldaná képessége alapján.</p:text>
    <p:extLst>
      <p:ext uri="{C676402C-5697-4E1C-873F-D02D1690AC5C}">
        <p15:threadingInfo xmlns:p15="http://schemas.microsoft.com/office/powerpoint/2012/main" timeZoneBias="-120"/>
      </p:ext>
    </p:extLst>
  </p:cm>
  <p:cm authorId="1" dt="2019-06-22T18:06:12.403" idx="5">
    <p:pos x="5283" y="40"/>
    <p:text>a képességszintekkel már azt is lehet vizsgálni, hogy az egyes tanulócsoportok, tanulók szövegértésből pl. milyen műveletekre képesek egy adott szöveggel, ill. mely követelmények, amelyeket már nem tudnak teljesíteni.
Matematikából 4. szint már azt jelzi A tanulók meg tudnak oldani összetettebb vagy kevésbé ismerős, újszerű szituációjú, többlépéses feladatokat. Az 5. szinttől pedig már tényleg újszerű szituációkról, egyre inkább többszörösen összetett feladatokról van szó, 6-7 szinten a modellalkotás, a matematika szimbolikája, formális jelei is megjelennek</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hu-HU"/>
              <a:t>Aszódi</a:t>
            </a:r>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013DCB-72D1-40C1-8634-A9F427419EA9}" type="datetimeFigureOut">
              <a:rPr lang="hu-HU" smtClean="0"/>
              <a:t>2023. 10. 12.</a:t>
            </a:fld>
            <a:endParaRPr lang="hu-HU"/>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1033D3-3810-4474-B0BE-34B0732DD650}" type="slidenum">
              <a:rPr lang="hu-HU" smtClean="0"/>
              <a:t>‹#›</a:t>
            </a:fld>
            <a:endParaRPr lang="hu-HU"/>
          </a:p>
        </p:txBody>
      </p:sp>
    </p:spTree>
    <p:extLst>
      <p:ext uri="{BB962C8B-B14F-4D97-AF65-F5344CB8AC3E}">
        <p14:creationId xmlns:p14="http://schemas.microsoft.com/office/powerpoint/2010/main" val="286506778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hu-HU"/>
              <a:t>Aszódi</a:t>
            </a:r>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BE719-8D02-4AF8-8CBB-3CC5A5AB49F9}" type="datetimeFigureOut">
              <a:rPr lang="hu-HU" smtClean="0"/>
              <a:t>2023. 10. 12.</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E17B2-5915-46FA-8210-FBD307E5B8DF}" type="slidenum">
              <a:rPr lang="hu-HU" smtClean="0"/>
              <a:t>‹#›</a:t>
            </a:fld>
            <a:endParaRPr lang="hu-HU"/>
          </a:p>
        </p:txBody>
      </p:sp>
    </p:spTree>
    <p:extLst>
      <p:ext uri="{BB962C8B-B14F-4D97-AF65-F5344CB8AC3E}">
        <p14:creationId xmlns:p14="http://schemas.microsoft.com/office/powerpoint/2010/main" val="246985266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idx="10"/>
          </p:nvPr>
        </p:nvSpPr>
        <p:spPr/>
        <p:txBody>
          <a:bodyPr/>
          <a:lstStyle/>
          <a:p>
            <a:r>
              <a:rPr lang="hu-HU"/>
              <a:t>Aszódi</a:t>
            </a:r>
          </a:p>
        </p:txBody>
      </p:sp>
    </p:spTree>
    <p:extLst>
      <p:ext uri="{BB962C8B-B14F-4D97-AF65-F5344CB8AC3E}">
        <p14:creationId xmlns:p14="http://schemas.microsoft.com/office/powerpoint/2010/main" val="155986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idx="10"/>
          </p:nvPr>
        </p:nvSpPr>
        <p:spPr/>
        <p:txBody>
          <a:bodyPr/>
          <a:lstStyle/>
          <a:p>
            <a:r>
              <a:rPr lang="hu-HU"/>
              <a:t>Aszódi</a:t>
            </a:r>
          </a:p>
        </p:txBody>
      </p:sp>
    </p:spTree>
    <p:extLst>
      <p:ext uri="{BB962C8B-B14F-4D97-AF65-F5344CB8AC3E}">
        <p14:creationId xmlns:p14="http://schemas.microsoft.com/office/powerpoint/2010/main" val="418127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5" name="Élőfej helye 4"/>
          <p:cNvSpPr>
            <a:spLocks noGrp="1"/>
          </p:cNvSpPr>
          <p:nvPr>
            <p:ph type="hdr" sz="quarter" idx="11"/>
          </p:nvPr>
        </p:nvSpPr>
        <p:spPr/>
        <p:txBody>
          <a:bodyPr/>
          <a:lstStyle/>
          <a:p>
            <a:r>
              <a:rPr lang="hu-HU"/>
              <a:t>Aszódi</a:t>
            </a:r>
          </a:p>
        </p:txBody>
      </p:sp>
    </p:spTree>
    <p:extLst>
      <p:ext uri="{BB962C8B-B14F-4D97-AF65-F5344CB8AC3E}">
        <p14:creationId xmlns:p14="http://schemas.microsoft.com/office/powerpoint/2010/main" val="297660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4108ACEC-1449-4F88-A318-F1B36F123CD1}" type="datetime1">
              <a:rPr lang="hu-HU" smtClean="0"/>
              <a:t>2023. 10. 12.</a:t>
            </a:fld>
            <a:endParaRPr lang="hu-HU"/>
          </a:p>
        </p:txBody>
      </p:sp>
      <p:sp>
        <p:nvSpPr>
          <p:cNvPr id="5" name="Élőláb helye 4"/>
          <p:cNvSpPr>
            <a:spLocks noGrp="1"/>
          </p:cNvSpPr>
          <p:nvPr>
            <p:ph type="ftr" sz="quarter" idx="11"/>
          </p:nvPr>
        </p:nvSpPr>
        <p:spPr/>
        <p:txBody>
          <a:bodyPr/>
          <a:lstStyle/>
          <a:p>
            <a:r>
              <a:rPr lang="hu-HU"/>
              <a:t>Aszódi Evangélikus Petőfi Gimnázium, Általános Iskola  és Kollégium </a:t>
            </a:r>
          </a:p>
        </p:txBody>
      </p:sp>
      <p:sp>
        <p:nvSpPr>
          <p:cNvPr id="6" name="Dia számának helye 5"/>
          <p:cNvSpPr>
            <a:spLocks noGrp="1"/>
          </p:cNvSpPr>
          <p:nvPr>
            <p:ph type="sldNum" sz="quarter" idx="12"/>
          </p:nvPr>
        </p:nvSpPr>
        <p:spPr/>
        <p:txBody>
          <a:bodyPr/>
          <a:lstStyle/>
          <a:p>
            <a:fld id="{F96A847A-A569-4218-A76D-5A376372E0BC}" type="slidenum">
              <a:rPr lang="hu-HU" smtClean="0"/>
              <a:t>‹#›</a:t>
            </a:fld>
            <a:endParaRPr lang="hu-HU"/>
          </a:p>
        </p:txBody>
      </p:sp>
    </p:spTree>
    <p:extLst>
      <p:ext uri="{BB962C8B-B14F-4D97-AF65-F5344CB8AC3E}">
        <p14:creationId xmlns:p14="http://schemas.microsoft.com/office/powerpoint/2010/main" val="18416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79BCD8-F364-4F8D-9DB7-E1DD6FE346DC}" type="datetime1">
              <a:rPr lang="hu-HU" smtClean="0"/>
              <a:t>2023. 10. 12.</a:t>
            </a:fld>
            <a:endParaRPr lang="hu-HU"/>
          </a:p>
        </p:txBody>
      </p:sp>
      <p:sp>
        <p:nvSpPr>
          <p:cNvPr id="5" name="Élőláb helye 4"/>
          <p:cNvSpPr>
            <a:spLocks noGrp="1"/>
          </p:cNvSpPr>
          <p:nvPr>
            <p:ph type="ftr" sz="quarter" idx="11"/>
          </p:nvPr>
        </p:nvSpPr>
        <p:spPr/>
        <p:txBody>
          <a:bodyPr/>
          <a:lstStyle/>
          <a:p>
            <a:r>
              <a:rPr lang="hu-HU"/>
              <a:t>Aszódi Evangélikus Petőfi Gimnázium, Általános Iskola  és Kollégium </a:t>
            </a:r>
          </a:p>
        </p:txBody>
      </p:sp>
      <p:sp>
        <p:nvSpPr>
          <p:cNvPr id="6" name="Dia számának helye 5"/>
          <p:cNvSpPr>
            <a:spLocks noGrp="1"/>
          </p:cNvSpPr>
          <p:nvPr>
            <p:ph type="sldNum" sz="quarter" idx="12"/>
          </p:nvPr>
        </p:nvSpPr>
        <p:spPr/>
        <p:txBody>
          <a:bodyPr/>
          <a:lstStyle/>
          <a:p>
            <a:fld id="{F96A847A-A569-4218-A76D-5A376372E0BC}" type="slidenum">
              <a:rPr lang="hu-HU" smtClean="0"/>
              <a:t>‹#›</a:t>
            </a:fld>
            <a:endParaRPr lang="hu-HU"/>
          </a:p>
        </p:txBody>
      </p:sp>
    </p:spTree>
    <p:extLst>
      <p:ext uri="{BB962C8B-B14F-4D97-AF65-F5344CB8AC3E}">
        <p14:creationId xmlns:p14="http://schemas.microsoft.com/office/powerpoint/2010/main" val="110992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C3AA7915-D705-470C-9888-5B077653D123}" type="datetime1">
              <a:rPr lang="hu-HU" smtClean="0"/>
              <a:t>2023. 10. 12.</a:t>
            </a:fld>
            <a:endParaRPr lang="hu-HU"/>
          </a:p>
        </p:txBody>
      </p:sp>
      <p:sp>
        <p:nvSpPr>
          <p:cNvPr id="5" name="Élőláb helye 4"/>
          <p:cNvSpPr>
            <a:spLocks noGrp="1"/>
          </p:cNvSpPr>
          <p:nvPr>
            <p:ph type="ftr" sz="quarter" idx="11"/>
          </p:nvPr>
        </p:nvSpPr>
        <p:spPr/>
        <p:txBody>
          <a:bodyPr/>
          <a:lstStyle/>
          <a:p>
            <a:r>
              <a:rPr lang="hu-HU"/>
              <a:t>Aszódi Evangélikus Petőfi Gimnázium, Általános Iskola  és Kollégium </a:t>
            </a:r>
          </a:p>
        </p:txBody>
      </p:sp>
      <p:sp>
        <p:nvSpPr>
          <p:cNvPr id="6" name="Dia számának helye 5"/>
          <p:cNvSpPr>
            <a:spLocks noGrp="1"/>
          </p:cNvSpPr>
          <p:nvPr>
            <p:ph type="sldNum" sz="quarter" idx="12"/>
          </p:nvPr>
        </p:nvSpPr>
        <p:spPr/>
        <p:txBody>
          <a:bodyPr/>
          <a:lstStyle/>
          <a:p>
            <a:fld id="{F96A847A-A569-4218-A76D-5A376372E0BC}" type="slidenum">
              <a:rPr lang="hu-HU" smtClean="0"/>
              <a:t>‹#›</a:t>
            </a:fld>
            <a:endParaRPr lang="hu-HU"/>
          </a:p>
        </p:txBody>
      </p:sp>
    </p:spTree>
    <p:extLst>
      <p:ext uri="{BB962C8B-B14F-4D97-AF65-F5344CB8AC3E}">
        <p14:creationId xmlns:p14="http://schemas.microsoft.com/office/powerpoint/2010/main" val="351213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F178088-E57D-43A3-8B1F-3E6C1E9BC687}" type="datetime1">
              <a:rPr lang="hu-HU" smtClean="0"/>
              <a:t>2023. 10. 12.</a:t>
            </a:fld>
            <a:endParaRPr lang="hu-HU"/>
          </a:p>
        </p:txBody>
      </p:sp>
      <p:sp>
        <p:nvSpPr>
          <p:cNvPr id="5" name="Élőláb helye 4"/>
          <p:cNvSpPr>
            <a:spLocks noGrp="1"/>
          </p:cNvSpPr>
          <p:nvPr>
            <p:ph type="ftr" sz="quarter" idx="11"/>
          </p:nvPr>
        </p:nvSpPr>
        <p:spPr/>
        <p:txBody>
          <a:bodyPr/>
          <a:lstStyle/>
          <a:p>
            <a:r>
              <a:rPr lang="hu-HU"/>
              <a:t>Aszódi Evangélikus Petőfi Gimnázium, Általános Iskola  és Kollégium </a:t>
            </a:r>
          </a:p>
        </p:txBody>
      </p:sp>
      <p:sp>
        <p:nvSpPr>
          <p:cNvPr id="6" name="Dia számának helye 5"/>
          <p:cNvSpPr>
            <a:spLocks noGrp="1"/>
          </p:cNvSpPr>
          <p:nvPr>
            <p:ph type="sldNum" sz="quarter" idx="12"/>
          </p:nvPr>
        </p:nvSpPr>
        <p:spPr/>
        <p:txBody>
          <a:bodyPr/>
          <a:lstStyle/>
          <a:p>
            <a:fld id="{F96A847A-A569-4218-A76D-5A376372E0BC}" type="slidenum">
              <a:rPr lang="hu-HU" smtClean="0"/>
              <a:t>‹#›</a:t>
            </a:fld>
            <a:endParaRPr lang="hu-HU"/>
          </a:p>
        </p:txBody>
      </p:sp>
    </p:spTree>
    <p:extLst>
      <p:ext uri="{BB962C8B-B14F-4D97-AF65-F5344CB8AC3E}">
        <p14:creationId xmlns:p14="http://schemas.microsoft.com/office/powerpoint/2010/main" val="428216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95FF851A-42DA-4274-8A61-E433608A3749}" type="datetime1">
              <a:rPr lang="hu-HU" smtClean="0"/>
              <a:t>2023. 10. 12.</a:t>
            </a:fld>
            <a:endParaRPr lang="hu-HU"/>
          </a:p>
        </p:txBody>
      </p:sp>
      <p:sp>
        <p:nvSpPr>
          <p:cNvPr id="5" name="Élőláb helye 4"/>
          <p:cNvSpPr>
            <a:spLocks noGrp="1"/>
          </p:cNvSpPr>
          <p:nvPr>
            <p:ph type="ftr" sz="quarter" idx="11"/>
          </p:nvPr>
        </p:nvSpPr>
        <p:spPr/>
        <p:txBody>
          <a:bodyPr/>
          <a:lstStyle/>
          <a:p>
            <a:r>
              <a:rPr lang="hu-HU"/>
              <a:t>Aszódi Evangélikus Petőfi Gimnázium, Általános Iskola  és Kollégium </a:t>
            </a:r>
          </a:p>
        </p:txBody>
      </p:sp>
      <p:sp>
        <p:nvSpPr>
          <p:cNvPr id="6" name="Dia számának helye 5"/>
          <p:cNvSpPr>
            <a:spLocks noGrp="1"/>
          </p:cNvSpPr>
          <p:nvPr>
            <p:ph type="sldNum" sz="quarter" idx="12"/>
          </p:nvPr>
        </p:nvSpPr>
        <p:spPr/>
        <p:txBody>
          <a:bodyPr/>
          <a:lstStyle/>
          <a:p>
            <a:fld id="{F96A847A-A569-4218-A76D-5A376372E0BC}" type="slidenum">
              <a:rPr lang="hu-HU" smtClean="0"/>
              <a:t>‹#›</a:t>
            </a:fld>
            <a:endParaRPr lang="hu-HU"/>
          </a:p>
        </p:txBody>
      </p:sp>
    </p:spTree>
    <p:extLst>
      <p:ext uri="{BB962C8B-B14F-4D97-AF65-F5344CB8AC3E}">
        <p14:creationId xmlns:p14="http://schemas.microsoft.com/office/powerpoint/2010/main" val="205004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5858C57-2532-45DE-94B7-FC62CEC87DFB}" type="datetime1">
              <a:rPr lang="hu-HU" smtClean="0"/>
              <a:t>2023. 10. 12.</a:t>
            </a:fld>
            <a:endParaRPr lang="hu-HU"/>
          </a:p>
        </p:txBody>
      </p:sp>
      <p:sp>
        <p:nvSpPr>
          <p:cNvPr id="6" name="Élőláb helye 5"/>
          <p:cNvSpPr>
            <a:spLocks noGrp="1"/>
          </p:cNvSpPr>
          <p:nvPr>
            <p:ph type="ftr" sz="quarter" idx="11"/>
          </p:nvPr>
        </p:nvSpPr>
        <p:spPr/>
        <p:txBody>
          <a:bodyPr/>
          <a:lstStyle/>
          <a:p>
            <a:r>
              <a:rPr lang="hu-HU"/>
              <a:t>Aszódi Evangélikus Petőfi Gimnázium, Általános Iskola  és Kollégium </a:t>
            </a:r>
          </a:p>
        </p:txBody>
      </p:sp>
      <p:sp>
        <p:nvSpPr>
          <p:cNvPr id="7" name="Dia számának helye 6"/>
          <p:cNvSpPr>
            <a:spLocks noGrp="1"/>
          </p:cNvSpPr>
          <p:nvPr>
            <p:ph type="sldNum" sz="quarter" idx="12"/>
          </p:nvPr>
        </p:nvSpPr>
        <p:spPr/>
        <p:txBody>
          <a:bodyPr/>
          <a:lstStyle/>
          <a:p>
            <a:fld id="{F96A847A-A569-4218-A76D-5A376372E0BC}" type="slidenum">
              <a:rPr lang="hu-HU" smtClean="0"/>
              <a:t>‹#›</a:t>
            </a:fld>
            <a:endParaRPr lang="hu-HU"/>
          </a:p>
        </p:txBody>
      </p:sp>
    </p:spTree>
    <p:extLst>
      <p:ext uri="{BB962C8B-B14F-4D97-AF65-F5344CB8AC3E}">
        <p14:creationId xmlns:p14="http://schemas.microsoft.com/office/powerpoint/2010/main" val="110985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072E5A72-723E-4E1A-9574-71B66E116893}" type="datetime1">
              <a:rPr lang="hu-HU" smtClean="0"/>
              <a:t>2023. 10. 12.</a:t>
            </a:fld>
            <a:endParaRPr lang="hu-HU"/>
          </a:p>
        </p:txBody>
      </p:sp>
      <p:sp>
        <p:nvSpPr>
          <p:cNvPr id="8" name="Élőláb helye 7"/>
          <p:cNvSpPr>
            <a:spLocks noGrp="1"/>
          </p:cNvSpPr>
          <p:nvPr>
            <p:ph type="ftr" sz="quarter" idx="11"/>
          </p:nvPr>
        </p:nvSpPr>
        <p:spPr/>
        <p:txBody>
          <a:bodyPr/>
          <a:lstStyle/>
          <a:p>
            <a:r>
              <a:rPr lang="hu-HU"/>
              <a:t>Aszódi Evangélikus Petőfi Gimnázium, Általános Iskola  és Kollégium </a:t>
            </a:r>
          </a:p>
        </p:txBody>
      </p:sp>
      <p:sp>
        <p:nvSpPr>
          <p:cNvPr id="9" name="Dia számának helye 8"/>
          <p:cNvSpPr>
            <a:spLocks noGrp="1"/>
          </p:cNvSpPr>
          <p:nvPr>
            <p:ph type="sldNum" sz="quarter" idx="12"/>
          </p:nvPr>
        </p:nvSpPr>
        <p:spPr/>
        <p:txBody>
          <a:bodyPr/>
          <a:lstStyle/>
          <a:p>
            <a:fld id="{F96A847A-A569-4218-A76D-5A376372E0BC}" type="slidenum">
              <a:rPr lang="hu-HU" smtClean="0"/>
              <a:t>‹#›</a:t>
            </a:fld>
            <a:endParaRPr lang="hu-HU"/>
          </a:p>
        </p:txBody>
      </p:sp>
    </p:spTree>
    <p:extLst>
      <p:ext uri="{BB962C8B-B14F-4D97-AF65-F5344CB8AC3E}">
        <p14:creationId xmlns:p14="http://schemas.microsoft.com/office/powerpoint/2010/main" val="15815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7D1D3A92-C3DC-4D75-B6E7-39FBE33CAD47}" type="datetime1">
              <a:rPr lang="hu-HU" smtClean="0"/>
              <a:t>2023. 10. 12.</a:t>
            </a:fld>
            <a:endParaRPr lang="hu-HU"/>
          </a:p>
        </p:txBody>
      </p:sp>
      <p:sp>
        <p:nvSpPr>
          <p:cNvPr id="4" name="Élőláb helye 3"/>
          <p:cNvSpPr>
            <a:spLocks noGrp="1"/>
          </p:cNvSpPr>
          <p:nvPr>
            <p:ph type="ftr" sz="quarter" idx="11"/>
          </p:nvPr>
        </p:nvSpPr>
        <p:spPr/>
        <p:txBody>
          <a:bodyPr/>
          <a:lstStyle/>
          <a:p>
            <a:r>
              <a:rPr lang="hu-HU"/>
              <a:t>Aszódi Evangélikus Petőfi Gimnázium, Általános Iskola  és Kollégium </a:t>
            </a:r>
          </a:p>
        </p:txBody>
      </p:sp>
      <p:sp>
        <p:nvSpPr>
          <p:cNvPr id="5" name="Dia számának helye 4"/>
          <p:cNvSpPr>
            <a:spLocks noGrp="1"/>
          </p:cNvSpPr>
          <p:nvPr>
            <p:ph type="sldNum" sz="quarter" idx="12"/>
          </p:nvPr>
        </p:nvSpPr>
        <p:spPr/>
        <p:txBody>
          <a:bodyPr/>
          <a:lstStyle/>
          <a:p>
            <a:fld id="{F96A847A-A569-4218-A76D-5A376372E0BC}" type="slidenum">
              <a:rPr lang="hu-HU" smtClean="0"/>
              <a:t>‹#›</a:t>
            </a:fld>
            <a:endParaRPr lang="hu-HU"/>
          </a:p>
        </p:txBody>
      </p:sp>
    </p:spTree>
    <p:extLst>
      <p:ext uri="{BB962C8B-B14F-4D97-AF65-F5344CB8AC3E}">
        <p14:creationId xmlns:p14="http://schemas.microsoft.com/office/powerpoint/2010/main" val="169850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BF9E748-3580-40AE-AE0E-BD27A91FB814}" type="datetime1">
              <a:rPr lang="hu-HU" smtClean="0"/>
              <a:t>2023. 10. 12.</a:t>
            </a:fld>
            <a:endParaRPr lang="hu-HU"/>
          </a:p>
        </p:txBody>
      </p:sp>
      <p:sp>
        <p:nvSpPr>
          <p:cNvPr id="3" name="Élőláb helye 2"/>
          <p:cNvSpPr>
            <a:spLocks noGrp="1"/>
          </p:cNvSpPr>
          <p:nvPr>
            <p:ph type="ftr" sz="quarter" idx="11"/>
          </p:nvPr>
        </p:nvSpPr>
        <p:spPr/>
        <p:txBody>
          <a:bodyPr/>
          <a:lstStyle/>
          <a:p>
            <a:r>
              <a:rPr lang="hu-HU"/>
              <a:t>Aszódi Evangélikus Petőfi Gimnázium, Általános Iskola  és Kollégium </a:t>
            </a:r>
          </a:p>
        </p:txBody>
      </p:sp>
      <p:sp>
        <p:nvSpPr>
          <p:cNvPr id="4" name="Dia számának helye 3"/>
          <p:cNvSpPr>
            <a:spLocks noGrp="1"/>
          </p:cNvSpPr>
          <p:nvPr>
            <p:ph type="sldNum" sz="quarter" idx="12"/>
          </p:nvPr>
        </p:nvSpPr>
        <p:spPr/>
        <p:txBody>
          <a:bodyPr/>
          <a:lstStyle/>
          <a:p>
            <a:fld id="{F96A847A-A569-4218-A76D-5A376372E0BC}" type="slidenum">
              <a:rPr lang="hu-HU" smtClean="0"/>
              <a:t>‹#›</a:t>
            </a:fld>
            <a:endParaRPr lang="hu-HU"/>
          </a:p>
        </p:txBody>
      </p:sp>
    </p:spTree>
    <p:extLst>
      <p:ext uri="{BB962C8B-B14F-4D97-AF65-F5344CB8AC3E}">
        <p14:creationId xmlns:p14="http://schemas.microsoft.com/office/powerpoint/2010/main" val="156635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F7ECC106-DFEB-4A1A-9186-E2C237CF3A15}" type="datetime1">
              <a:rPr lang="hu-HU" smtClean="0"/>
              <a:t>2023. 10. 12.</a:t>
            </a:fld>
            <a:endParaRPr lang="hu-HU"/>
          </a:p>
        </p:txBody>
      </p:sp>
      <p:sp>
        <p:nvSpPr>
          <p:cNvPr id="6" name="Élőláb helye 5"/>
          <p:cNvSpPr>
            <a:spLocks noGrp="1"/>
          </p:cNvSpPr>
          <p:nvPr>
            <p:ph type="ftr" sz="quarter" idx="11"/>
          </p:nvPr>
        </p:nvSpPr>
        <p:spPr/>
        <p:txBody>
          <a:bodyPr/>
          <a:lstStyle/>
          <a:p>
            <a:r>
              <a:rPr lang="hu-HU"/>
              <a:t>Aszódi Evangélikus Petőfi Gimnázium, Általános Iskola  és Kollégium </a:t>
            </a:r>
          </a:p>
        </p:txBody>
      </p:sp>
      <p:sp>
        <p:nvSpPr>
          <p:cNvPr id="7" name="Dia számának helye 6"/>
          <p:cNvSpPr>
            <a:spLocks noGrp="1"/>
          </p:cNvSpPr>
          <p:nvPr>
            <p:ph type="sldNum" sz="quarter" idx="12"/>
          </p:nvPr>
        </p:nvSpPr>
        <p:spPr/>
        <p:txBody>
          <a:bodyPr/>
          <a:lstStyle/>
          <a:p>
            <a:fld id="{F96A847A-A569-4218-A76D-5A376372E0BC}" type="slidenum">
              <a:rPr lang="hu-HU" smtClean="0"/>
              <a:t>‹#›</a:t>
            </a:fld>
            <a:endParaRPr lang="hu-HU"/>
          </a:p>
        </p:txBody>
      </p:sp>
    </p:spTree>
    <p:extLst>
      <p:ext uri="{BB962C8B-B14F-4D97-AF65-F5344CB8AC3E}">
        <p14:creationId xmlns:p14="http://schemas.microsoft.com/office/powerpoint/2010/main" val="238286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C5FF3111-A711-4ACA-8A6F-A1CC738D5A28}" type="datetime1">
              <a:rPr lang="hu-HU" smtClean="0"/>
              <a:t>2023. 10. 12.</a:t>
            </a:fld>
            <a:endParaRPr lang="hu-HU"/>
          </a:p>
        </p:txBody>
      </p:sp>
      <p:sp>
        <p:nvSpPr>
          <p:cNvPr id="6" name="Élőláb helye 5"/>
          <p:cNvSpPr>
            <a:spLocks noGrp="1"/>
          </p:cNvSpPr>
          <p:nvPr>
            <p:ph type="ftr" sz="quarter" idx="11"/>
          </p:nvPr>
        </p:nvSpPr>
        <p:spPr/>
        <p:txBody>
          <a:bodyPr/>
          <a:lstStyle/>
          <a:p>
            <a:r>
              <a:rPr lang="hu-HU"/>
              <a:t>Aszódi Evangélikus Petőfi Gimnázium, Általános Iskola  és Kollégium </a:t>
            </a:r>
          </a:p>
        </p:txBody>
      </p:sp>
      <p:sp>
        <p:nvSpPr>
          <p:cNvPr id="7" name="Dia számának helye 6"/>
          <p:cNvSpPr>
            <a:spLocks noGrp="1"/>
          </p:cNvSpPr>
          <p:nvPr>
            <p:ph type="sldNum" sz="quarter" idx="12"/>
          </p:nvPr>
        </p:nvSpPr>
        <p:spPr/>
        <p:txBody>
          <a:bodyPr/>
          <a:lstStyle/>
          <a:p>
            <a:fld id="{F96A847A-A569-4218-A76D-5A376372E0BC}" type="slidenum">
              <a:rPr lang="hu-HU" smtClean="0"/>
              <a:t>‹#›</a:t>
            </a:fld>
            <a:endParaRPr lang="hu-HU"/>
          </a:p>
        </p:txBody>
      </p:sp>
    </p:spTree>
    <p:extLst>
      <p:ext uri="{BB962C8B-B14F-4D97-AF65-F5344CB8AC3E}">
        <p14:creationId xmlns:p14="http://schemas.microsoft.com/office/powerpoint/2010/main" val="361614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26000"/>
          </a:schemeClr>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2B95F-BB93-49A8-A37A-D57860296FCB}" type="datetime1">
              <a:rPr lang="hu-HU" smtClean="0"/>
              <a:t>2023. 10. 12.</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u-HU"/>
              <a:t>Aszódi Evangélikus Petőfi Gimnázium, Általános Iskola  és Kollégium </a:t>
            </a: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A847A-A569-4218-A76D-5A376372E0BC}" type="slidenum">
              <a:rPr lang="hu-HU" smtClean="0"/>
              <a:t>‹#›</a:t>
            </a:fld>
            <a:endParaRPr lang="hu-HU"/>
          </a:p>
        </p:txBody>
      </p:sp>
    </p:spTree>
    <p:extLst>
      <p:ext uri="{BB962C8B-B14F-4D97-AF65-F5344CB8AC3E}">
        <p14:creationId xmlns:p14="http://schemas.microsoft.com/office/powerpoint/2010/main" val="398632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km.kir.hu/fit2" TargetMode="External"/><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emf"/><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68.emf"/><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oktatas.hu/kozneveles/meresek/kompetenciameres/kiemelkedo_teljesitmenyu_iskolak"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55576" y="1278840"/>
            <a:ext cx="7772400" cy="1470025"/>
          </a:xfrm>
        </p:spPr>
        <p:txBody>
          <a:bodyPr>
            <a:normAutofit/>
          </a:bodyPr>
          <a:lstStyle/>
          <a:p>
            <a:r>
              <a:rPr lang="hu-HU" sz="3600" b="1" dirty="0"/>
              <a:t>2022. évi Országos kompetenciamérés</a:t>
            </a:r>
            <a:br>
              <a:rPr lang="hu-HU" sz="3600" b="1" dirty="0"/>
            </a:br>
            <a:r>
              <a:rPr lang="hu-HU" sz="3600" b="1" dirty="0"/>
              <a:t>eredményeiről</a:t>
            </a:r>
          </a:p>
        </p:txBody>
      </p:sp>
      <p:sp>
        <p:nvSpPr>
          <p:cNvPr id="4" name="Alcím 2"/>
          <p:cNvSpPr txBox="1">
            <a:spLocks/>
          </p:cNvSpPr>
          <p:nvPr/>
        </p:nvSpPr>
        <p:spPr>
          <a:xfrm>
            <a:off x="1619672" y="5417658"/>
            <a:ext cx="6400800" cy="74394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hu-HU" b="1" dirty="0"/>
              <a:t>Részletesebb jelentések:</a:t>
            </a:r>
            <a:br>
              <a:rPr lang="hu-HU" b="1" dirty="0"/>
            </a:br>
            <a:r>
              <a:rPr lang="hu-HU" dirty="0">
                <a:hlinkClick r:id="rId3"/>
              </a:rPr>
              <a:t>https://okm.kir.hu/fit2</a:t>
            </a:r>
            <a:endParaRPr lang="hu-HU" dirty="0"/>
          </a:p>
          <a:p>
            <a:endParaRPr lang="hu-HU" dirty="0"/>
          </a:p>
        </p:txBody>
      </p:sp>
      <p:pic>
        <p:nvPicPr>
          <p:cNvPr id="6" name="Kép 5" descr="alakuló iskolajelvény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9666" y="309798"/>
            <a:ext cx="612140" cy="601345"/>
          </a:xfrm>
          <a:prstGeom prst="rect">
            <a:avLst/>
          </a:prstGeom>
          <a:noFill/>
          <a:ln>
            <a:noFill/>
          </a:ln>
        </p:spPr>
      </p:pic>
      <p:pic>
        <p:nvPicPr>
          <p:cNvPr id="7" name="Kép 6" descr="http://www.ofi.hu/site/upload/2012/06/emlema_orokos_okoiskola.01_450x33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473" y="336953"/>
            <a:ext cx="844550" cy="535940"/>
          </a:xfrm>
          <a:prstGeom prst="rect">
            <a:avLst/>
          </a:prstGeom>
          <a:noFill/>
          <a:ln>
            <a:noFill/>
          </a:ln>
        </p:spPr>
      </p:pic>
      <p:pic>
        <p:nvPicPr>
          <p:cNvPr id="9" name="Kép 8"/>
          <p:cNvPicPr>
            <a:picLocks noChangeAspect="1"/>
          </p:cNvPicPr>
          <p:nvPr/>
        </p:nvPicPr>
        <p:blipFill>
          <a:blip r:embed="rId6"/>
          <a:stretch>
            <a:fillRect/>
          </a:stretch>
        </p:blipFill>
        <p:spPr>
          <a:xfrm>
            <a:off x="5740458" y="2539768"/>
            <a:ext cx="3185794" cy="2567936"/>
          </a:xfrm>
          <a:prstGeom prst="rect">
            <a:avLst/>
          </a:prstGeom>
          <a:ln>
            <a:noFill/>
          </a:ln>
          <a:effectLst>
            <a:softEdge rad="112500"/>
          </a:effectLst>
        </p:spPr>
      </p:pic>
      <p:sp>
        <p:nvSpPr>
          <p:cNvPr id="10" name="Rectangle 4"/>
          <p:cNvSpPr>
            <a:spLocks noChangeArrowheads="1"/>
          </p:cNvSpPr>
          <p:nvPr/>
        </p:nvSpPr>
        <p:spPr bwMode="auto">
          <a:xfrm>
            <a:off x="2195736" y="218056"/>
            <a:ext cx="449193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Asz</a:t>
            </a:r>
            <a:r>
              <a:rPr kumimoji="0" lang="en-US" altLang="hu-HU" sz="9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t>
            </a:r>
            <a:r>
              <a:rPr kumimoji="0" lang="en-US" altLang="hu-HU"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Evang</a:t>
            </a:r>
            <a:r>
              <a:rPr kumimoji="0" lang="en-US" altLang="hu-HU" sz="9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likus</a:t>
            </a:r>
            <a:r>
              <a:rPr kumimoji="0" lang="en-US" altLang="hu-HU"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Petőfi</a:t>
            </a:r>
            <a:r>
              <a:rPr kumimoji="0" lang="en-US" altLang="hu-HU"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Gimn</a:t>
            </a:r>
            <a:r>
              <a:rPr kumimoji="0" lang="en-US" altLang="hu-HU" sz="9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á</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zium</a:t>
            </a:r>
            <a:r>
              <a:rPr kumimoji="0" lang="en-US" altLang="hu-HU"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hu-HU" sz="9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Á</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ltal</a:t>
            </a:r>
            <a:r>
              <a:rPr kumimoji="0" lang="en-US" altLang="hu-HU" sz="9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á</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nos</a:t>
            </a:r>
            <a:r>
              <a:rPr kumimoji="0" lang="en-US" altLang="hu-HU"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Iskola</a:t>
            </a:r>
            <a:r>
              <a:rPr kumimoji="0" lang="en-US" altLang="hu-HU"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hu-HU" sz="9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kumimoji="0" lang="en-US" altLang="hu-HU"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Koll</a:t>
            </a:r>
            <a:r>
              <a:rPr kumimoji="0" lang="en-US" altLang="hu-HU" sz="9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gium</a:t>
            </a:r>
            <a:r>
              <a:rPr kumimoji="0" lang="en-US"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br>
              <a:rPr kumimoji="0" lang="hu-HU"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hu-HU"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OM-</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azonos</a:t>
            </a:r>
            <a:r>
              <a:rPr kumimoji="0" lang="en-US" altLang="hu-HU" sz="9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í</a:t>
            </a:r>
            <a:r>
              <a:rPr kumimoji="0" lang="en-US" altLang="hu-HU" sz="9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kumimoji="0" lang="en-US" altLang="hu-HU" sz="9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n-US" altLang="hu-HU"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032582</a:t>
            </a:r>
            <a:br>
              <a:rPr kumimoji="0" lang="en-US"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2170 </a:t>
            </a:r>
            <a:r>
              <a:rPr kumimoji="0" lang="en-US" altLang="hu-HU" sz="9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Asz</a:t>
            </a:r>
            <a:r>
              <a:rPr kumimoji="0" lang="en-US" altLang="hu-HU" sz="9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n-US" altLang="hu-HU" sz="9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
            </a:r>
            <a:r>
              <a:rPr kumimoji="0" lang="en-US"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hu-HU" sz="9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
            </a:r>
            <a:r>
              <a:rPr kumimoji="0" lang="en-US" altLang="hu-HU" sz="9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en-US" altLang="hu-HU" sz="9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a:t>
            </a:r>
            <a:r>
              <a:rPr kumimoji="0" lang="en-US" altLang="hu-HU" sz="9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en-US" altLang="hu-HU" sz="9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sz</a:t>
            </a:r>
            <a:r>
              <a:rPr kumimoji="0" lang="en-US"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hu-HU" sz="9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utca</a:t>
            </a:r>
            <a:r>
              <a:rPr kumimoji="0" lang="en-US"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34. Pf. 2.</a:t>
            </a:r>
            <a:br>
              <a:rPr kumimoji="0" lang="en-US"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Telefon: +36(28)400-611, fax: +36(28)400-612, </a:t>
            </a:r>
            <a:br>
              <a:rPr kumimoji="0" lang="de-DE"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hu-HU" sz="9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weblap</a:t>
            </a:r>
            <a:r>
              <a:rPr kumimoji="0" lang="de-DE"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www.egaaszod.hu, </a:t>
            </a:r>
            <a:r>
              <a:rPr kumimoji="0" lang="de-DE" altLang="hu-HU" sz="9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e-mail</a:t>
            </a:r>
            <a:r>
              <a:rPr kumimoji="0" lang="de-DE"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hu-HU" altLang="hu-HU"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info</a:t>
            </a:r>
            <a:r>
              <a:rPr kumimoji="0" lang="de-DE"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kumimoji="0" lang="hu-HU" altLang="hu-HU"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egaaszod.hu</a:t>
            </a:r>
            <a:endParaRPr kumimoji="0" lang="de-DE" altLang="hu-HU" sz="1800" b="0" i="0" u="none" strike="noStrike" cap="none" normalizeH="0" baseline="0" dirty="0">
              <a:ln>
                <a:noFill/>
              </a:ln>
              <a:solidFill>
                <a:schemeClr val="tx1"/>
              </a:solidFill>
              <a:effectLst/>
              <a:latin typeface="Arial" panose="020B0604020202020204" pitchFamily="34" charset="0"/>
            </a:endParaRPr>
          </a:p>
        </p:txBody>
      </p:sp>
      <p:cxnSp>
        <p:nvCxnSpPr>
          <p:cNvPr id="11" name="Egyenes összekötő 10"/>
          <p:cNvCxnSpPr/>
          <p:nvPr/>
        </p:nvCxnSpPr>
        <p:spPr>
          <a:xfrm flipV="1">
            <a:off x="357300" y="1068371"/>
            <a:ext cx="8568952" cy="75147"/>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pic>
        <p:nvPicPr>
          <p:cNvPr id="12" name="Kép 11"/>
          <p:cNvPicPr>
            <a:picLocks noChangeAspect="1"/>
          </p:cNvPicPr>
          <p:nvPr/>
        </p:nvPicPr>
        <p:blipFill>
          <a:blip r:embed="rId7"/>
          <a:stretch>
            <a:fillRect/>
          </a:stretch>
        </p:blipFill>
        <p:spPr>
          <a:xfrm>
            <a:off x="413538" y="2539768"/>
            <a:ext cx="3564396" cy="2555383"/>
          </a:xfrm>
          <a:prstGeom prst="rect">
            <a:avLst/>
          </a:prstGeom>
          <a:ln>
            <a:noFill/>
          </a:ln>
          <a:effectLst>
            <a:softEdge rad="112500"/>
          </a:effectLst>
        </p:spPr>
      </p:pic>
    </p:spTree>
    <p:extLst>
      <p:ext uri="{BB962C8B-B14F-4D97-AF65-F5344CB8AC3E}">
        <p14:creationId xmlns:p14="http://schemas.microsoft.com/office/powerpoint/2010/main" val="246970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a:t>Aszódi Evangélikus Petőfi Gimnázium, Általános Iskola  és Kollégium </a:t>
            </a:r>
          </a:p>
        </p:txBody>
      </p:sp>
      <p:sp>
        <p:nvSpPr>
          <p:cNvPr id="5" name="Szövegdoboz 4"/>
          <p:cNvSpPr txBox="1"/>
          <p:nvPr/>
        </p:nvSpPr>
        <p:spPr>
          <a:xfrm>
            <a:off x="170765" y="5085184"/>
            <a:ext cx="8802470" cy="646331"/>
          </a:xfrm>
          <a:prstGeom prst="rect">
            <a:avLst/>
          </a:prstGeom>
          <a:noFill/>
        </p:spPr>
        <p:txBody>
          <a:bodyPr wrap="square" rtlCol="0">
            <a:spAutoFit/>
          </a:bodyPr>
          <a:lstStyle/>
          <a:p>
            <a:pPr algn="just"/>
            <a:r>
              <a:rPr lang="hu-HU" dirty="0"/>
              <a:t>A nyolc és négy évfolyamos  gimnáziumi képzéseinkben a 3. ill. 4. képességszint alatt lényegesen kevesebben teljesítenek nálunk az országos arányhoz képest. </a:t>
            </a:r>
          </a:p>
        </p:txBody>
      </p:sp>
      <p:pic>
        <p:nvPicPr>
          <p:cNvPr id="4" name="Kép 3">
            <a:extLst>
              <a:ext uri="{FF2B5EF4-FFF2-40B4-BE49-F238E27FC236}">
                <a16:creationId xmlns:a16="http://schemas.microsoft.com/office/drawing/2014/main" id="{C80A8C42-07AF-DC08-1D7D-6C12E765E559}"/>
              </a:ext>
            </a:extLst>
          </p:cNvPr>
          <p:cNvPicPr>
            <a:picLocks noChangeAspect="1"/>
          </p:cNvPicPr>
          <p:nvPr/>
        </p:nvPicPr>
        <p:blipFill>
          <a:blip r:embed="rId2"/>
          <a:stretch>
            <a:fillRect/>
          </a:stretch>
        </p:blipFill>
        <p:spPr>
          <a:xfrm>
            <a:off x="899592" y="490396"/>
            <a:ext cx="7108724" cy="3737158"/>
          </a:xfrm>
          <a:prstGeom prst="rect">
            <a:avLst/>
          </a:prstGeom>
        </p:spPr>
      </p:pic>
    </p:spTree>
    <p:extLst>
      <p:ext uri="{BB962C8B-B14F-4D97-AF65-F5344CB8AC3E}">
        <p14:creationId xmlns:p14="http://schemas.microsoft.com/office/powerpoint/2010/main" val="422921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lőláb helye 6"/>
          <p:cNvSpPr>
            <a:spLocks noGrp="1"/>
          </p:cNvSpPr>
          <p:nvPr>
            <p:ph type="ftr" sz="quarter" idx="11"/>
          </p:nvPr>
        </p:nvSpPr>
        <p:spPr/>
        <p:txBody>
          <a:bodyPr/>
          <a:lstStyle/>
          <a:p>
            <a:r>
              <a:rPr lang="hu-HU"/>
              <a:t>Aszódi Evangélikus Petőfi Gimnázium, Általános Iskola  és Kollégium </a:t>
            </a:r>
          </a:p>
        </p:txBody>
      </p:sp>
      <p:sp>
        <p:nvSpPr>
          <p:cNvPr id="8" name="Szövegdoboz 7"/>
          <p:cNvSpPr txBox="1"/>
          <p:nvPr/>
        </p:nvSpPr>
        <p:spPr>
          <a:xfrm>
            <a:off x="114972" y="0"/>
            <a:ext cx="7409356" cy="369332"/>
          </a:xfrm>
          <a:prstGeom prst="rect">
            <a:avLst/>
          </a:prstGeom>
          <a:noFill/>
        </p:spPr>
        <p:txBody>
          <a:bodyPr wrap="square" rtlCol="0">
            <a:spAutoFit/>
          </a:bodyPr>
          <a:lstStyle/>
          <a:p>
            <a:r>
              <a:rPr lang="hu-HU" b="1" dirty="0"/>
              <a:t>MATEMATIKA 6. évfolyam 2022 (ált. isk. és gimnáziumi osztályok együtt</a:t>
            </a:r>
            <a:r>
              <a:rPr lang="hu-HU" sz="1400" dirty="0"/>
              <a:t>)</a:t>
            </a:r>
          </a:p>
        </p:txBody>
      </p:sp>
      <p:sp>
        <p:nvSpPr>
          <p:cNvPr id="12" name="Szövegdoboz 11"/>
          <p:cNvSpPr txBox="1"/>
          <p:nvPr/>
        </p:nvSpPr>
        <p:spPr>
          <a:xfrm>
            <a:off x="3995936" y="3769150"/>
            <a:ext cx="4968552" cy="1107996"/>
          </a:xfrm>
          <a:prstGeom prst="rect">
            <a:avLst/>
          </a:prstGeom>
          <a:noFill/>
        </p:spPr>
        <p:txBody>
          <a:bodyPr wrap="square" rtlCol="0">
            <a:spAutoFit/>
          </a:bodyPr>
          <a:lstStyle/>
          <a:p>
            <a:pPr algn="just"/>
            <a:r>
              <a:rPr lang="hu-HU" altLang="hu-HU" sz="1600" b="1" dirty="0">
                <a:solidFill>
                  <a:srgbClr val="FF0000"/>
                </a:solidFill>
              </a:rPr>
              <a:t>Hatodikosaink matematika eredményénél szignifikánsan jobban  az ország 2232 intézményéből 287 intézményében  teljesítettek jobban. </a:t>
            </a:r>
          </a:p>
          <a:p>
            <a:endParaRPr lang="hu-HU" dirty="0"/>
          </a:p>
        </p:txBody>
      </p:sp>
      <p:pic>
        <p:nvPicPr>
          <p:cNvPr id="3" name="Kép 2">
            <a:extLst>
              <a:ext uri="{FF2B5EF4-FFF2-40B4-BE49-F238E27FC236}">
                <a16:creationId xmlns:a16="http://schemas.microsoft.com/office/drawing/2014/main" id="{AF59955D-CBDF-48E0-D25D-9E4E8B67727D}"/>
              </a:ext>
            </a:extLst>
          </p:cNvPr>
          <p:cNvPicPr>
            <a:picLocks noChangeAspect="1"/>
          </p:cNvPicPr>
          <p:nvPr/>
        </p:nvPicPr>
        <p:blipFill>
          <a:blip r:embed="rId2"/>
          <a:stretch>
            <a:fillRect/>
          </a:stretch>
        </p:blipFill>
        <p:spPr>
          <a:xfrm>
            <a:off x="195341" y="358019"/>
            <a:ext cx="5245770" cy="3362673"/>
          </a:xfrm>
          <a:prstGeom prst="rect">
            <a:avLst/>
          </a:prstGeom>
        </p:spPr>
      </p:pic>
      <p:pic>
        <p:nvPicPr>
          <p:cNvPr id="11" name="Kép 10">
            <a:extLst>
              <a:ext uri="{FF2B5EF4-FFF2-40B4-BE49-F238E27FC236}">
                <a16:creationId xmlns:a16="http://schemas.microsoft.com/office/drawing/2014/main" id="{05887CC6-7F2F-A1B8-E14F-D6C39BB7F078}"/>
              </a:ext>
            </a:extLst>
          </p:cNvPr>
          <p:cNvPicPr>
            <a:picLocks noChangeAspect="1"/>
          </p:cNvPicPr>
          <p:nvPr/>
        </p:nvPicPr>
        <p:blipFill>
          <a:blip r:embed="rId3"/>
          <a:stretch>
            <a:fillRect/>
          </a:stretch>
        </p:blipFill>
        <p:spPr>
          <a:xfrm>
            <a:off x="5508030" y="352745"/>
            <a:ext cx="3552825" cy="2886075"/>
          </a:xfrm>
          <a:prstGeom prst="rect">
            <a:avLst/>
          </a:prstGeom>
        </p:spPr>
      </p:pic>
      <p:pic>
        <p:nvPicPr>
          <p:cNvPr id="15" name="Kép 14">
            <a:extLst>
              <a:ext uri="{FF2B5EF4-FFF2-40B4-BE49-F238E27FC236}">
                <a16:creationId xmlns:a16="http://schemas.microsoft.com/office/drawing/2014/main" id="{C817D0AD-281A-5451-8700-D54B8D95F8B3}"/>
              </a:ext>
            </a:extLst>
          </p:cNvPr>
          <p:cNvPicPr>
            <a:picLocks noChangeAspect="1"/>
          </p:cNvPicPr>
          <p:nvPr/>
        </p:nvPicPr>
        <p:blipFill>
          <a:blip r:embed="rId4"/>
          <a:stretch>
            <a:fillRect/>
          </a:stretch>
        </p:blipFill>
        <p:spPr>
          <a:xfrm>
            <a:off x="1475656" y="5050592"/>
            <a:ext cx="6981825" cy="1257300"/>
          </a:xfrm>
          <a:prstGeom prst="rect">
            <a:avLst/>
          </a:prstGeom>
        </p:spPr>
      </p:pic>
    </p:spTree>
    <p:extLst>
      <p:ext uri="{BB962C8B-B14F-4D97-AF65-F5344CB8AC3E}">
        <p14:creationId xmlns:p14="http://schemas.microsoft.com/office/powerpoint/2010/main" val="3998491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lőláb helye 6">
            <a:extLst>
              <a:ext uri="{FF2B5EF4-FFF2-40B4-BE49-F238E27FC236}">
                <a16:creationId xmlns:a16="http://schemas.microsoft.com/office/drawing/2014/main" id="{9DEA0D41-225B-71C7-9F1A-134EDCF79D69}"/>
              </a:ext>
            </a:extLst>
          </p:cNvPr>
          <p:cNvSpPr>
            <a:spLocks noGrp="1"/>
          </p:cNvSpPr>
          <p:nvPr>
            <p:ph type="ftr" sz="quarter" idx="11"/>
          </p:nvPr>
        </p:nvSpPr>
        <p:spPr/>
        <p:txBody>
          <a:bodyPr/>
          <a:lstStyle/>
          <a:p>
            <a:r>
              <a:rPr lang="hu-HU"/>
              <a:t>Aszódi Evangélikus Petőfi Gimnázium, Általános Iskola  és Kollégium </a:t>
            </a:r>
          </a:p>
        </p:txBody>
      </p:sp>
      <p:sp>
        <p:nvSpPr>
          <p:cNvPr id="8" name="Szövegdoboz 7">
            <a:extLst>
              <a:ext uri="{FF2B5EF4-FFF2-40B4-BE49-F238E27FC236}">
                <a16:creationId xmlns:a16="http://schemas.microsoft.com/office/drawing/2014/main" id="{2D2CCCBB-2D6C-7043-D3C7-4513DC0ABC7D}"/>
              </a:ext>
            </a:extLst>
          </p:cNvPr>
          <p:cNvSpPr txBox="1"/>
          <p:nvPr/>
        </p:nvSpPr>
        <p:spPr>
          <a:xfrm>
            <a:off x="641931" y="522752"/>
            <a:ext cx="8273452" cy="369332"/>
          </a:xfrm>
          <a:prstGeom prst="rect">
            <a:avLst/>
          </a:prstGeom>
          <a:noFill/>
        </p:spPr>
        <p:txBody>
          <a:bodyPr wrap="square" rtlCol="0">
            <a:spAutoFit/>
          </a:bodyPr>
          <a:lstStyle/>
          <a:p>
            <a:r>
              <a:rPr lang="hu-HU" b="1" dirty="0"/>
              <a:t>MATEMATIKA 6. évfolyam 2022 ( a gimnáziumi osztályok és ált. isk. külön - külön</a:t>
            </a:r>
            <a:r>
              <a:rPr lang="hu-HU" sz="1400" dirty="0"/>
              <a:t>)</a:t>
            </a:r>
          </a:p>
        </p:txBody>
      </p:sp>
      <p:pic>
        <p:nvPicPr>
          <p:cNvPr id="10" name="Kép 9">
            <a:extLst>
              <a:ext uri="{FF2B5EF4-FFF2-40B4-BE49-F238E27FC236}">
                <a16:creationId xmlns:a16="http://schemas.microsoft.com/office/drawing/2014/main" id="{FA647C95-A1A6-D574-CB8E-22DC41C161CA}"/>
              </a:ext>
            </a:extLst>
          </p:cNvPr>
          <p:cNvPicPr>
            <a:picLocks noChangeAspect="1"/>
          </p:cNvPicPr>
          <p:nvPr/>
        </p:nvPicPr>
        <p:blipFill>
          <a:blip r:embed="rId2"/>
          <a:stretch>
            <a:fillRect/>
          </a:stretch>
        </p:blipFill>
        <p:spPr>
          <a:xfrm>
            <a:off x="310313" y="1405955"/>
            <a:ext cx="4236657" cy="3328047"/>
          </a:xfrm>
          <a:prstGeom prst="rect">
            <a:avLst/>
          </a:prstGeom>
        </p:spPr>
      </p:pic>
      <p:pic>
        <p:nvPicPr>
          <p:cNvPr id="12" name="Kép 11">
            <a:extLst>
              <a:ext uri="{FF2B5EF4-FFF2-40B4-BE49-F238E27FC236}">
                <a16:creationId xmlns:a16="http://schemas.microsoft.com/office/drawing/2014/main" id="{97C478D4-AC11-870A-0DD0-3FC36189E7DA}"/>
              </a:ext>
            </a:extLst>
          </p:cNvPr>
          <p:cNvPicPr>
            <a:picLocks noChangeAspect="1"/>
          </p:cNvPicPr>
          <p:nvPr/>
        </p:nvPicPr>
        <p:blipFill>
          <a:blip r:embed="rId3"/>
          <a:stretch>
            <a:fillRect/>
          </a:stretch>
        </p:blipFill>
        <p:spPr>
          <a:xfrm>
            <a:off x="581308" y="4998948"/>
            <a:ext cx="3181350" cy="485775"/>
          </a:xfrm>
          <a:prstGeom prst="rect">
            <a:avLst/>
          </a:prstGeom>
        </p:spPr>
      </p:pic>
      <p:pic>
        <p:nvPicPr>
          <p:cNvPr id="16" name="Kép 15">
            <a:extLst>
              <a:ext uri="{FF2B5EF4-FFF2-40B4-BE49-F238E27FC236}">
                <a16:creationId xmlns:a16="http://schemas.microsoft.com/office/drawing/2014/main" id="{DE7321E3-8290-001D-CBCF-7DD4ED505ADC}"/>
              </a:ext>
            </a:extLst>
          </p:cNvPr>
          <p:cNvPicPr>
            <a:picLocks noChangeAspect="1"/>
          </p:cNvPicPr>
          <p:nvPr/>
        </p:nvPicPr>
        <p:blipFill>
          <a:blip r:embed="rId4"/>
          <a:stretch>
            <a:fillRect/>
          </a:stretch>
        </p:blipFill>
        <p:spPr>
          <a:xfrm>
            <a:off x="5004048" y="1449701"/>
            <a:ext cx="3882443" cy="3233731"/>
          </a:xfrm>
          <a:prstGeom prst="rect">
            <a:avLst/>
          </a:prstGeom>
        </p:spPr>
      </p:pic>
      <p:sp>
        <p:nvSpPr>
          <p:cNvPr id="17" name="Szövegdoboz 16">
            <a:extLst>
              <a:ext uri="{FF2B5EF4-FFF2-40B4-BE49-F238E27FC236}">
                <a16:creationId xmlns:a16="http://schemas.microsoft.com/office/drawing/2014/main" id="{CC1B2E54-AA57-6D81-91D1-C3AD89C51DF0}"/>
              </a:ext>
            </a:extLst>
          </p:cNvPr>
          <p:cNvSpPr txBox="1"/>
          <p:nvPr/>
        </p:nvSpPr>
        <p:spPr>
          <a:xfrm>
            <a:off x="556433" y="840099"/>
            <a:ext cx="3744416" cy="369332"/>
          </a:xfrm>
          <a:prstGeom prst="rect">
            <a:avLst/>
          </a:prstGeom>
          <a:noFill/>
        </p:spPr>
        <p:txBody>
          <a:bodyPr wrap="square" rtlCol="0">
            <a:spAutoFit/>
          </a:bodyPr>
          <a:lstStyle/>
          <a:p>
            <a:r>
              <a:rPr lang="hu-HU" b="1" cap="small" dirty="0">
                <a:solidFill>
                  <a:srgbClr val="00863D"/>
                </a:solidFill>
              </a:rPr>
              <a:t>8 évfolyamos gimnáziumi osztályok</a:t>
            </a:r>
          </a:p>
        </p:txBody>
      </p:sp>
      <p:sp>
        <p:nvSpPr>
          <p:cNvPr id="18" name="Szövegdoboz 17">
            <a:extLst>
              <a:ext uri="{FF2B5EF4-FFF2-40B4-BE49-F238E27FC236}">
                <a16:creationId xmlns:a16="http://schemas.microsoft.com/office/drawing/2014/main" id="{2E0A86BA-6E02-34E6-73E6-F0F9F2A05690}"/>
              </a:ext>
            </a:extLst>
          </p:cNvPr>
          <p:cNvSpPr txBox="1"/>
          <p:nvPr/>
        </p:nvSpPr>
        <p:spPr>
          <a:xfrm>
            <a:off x="5568620" y="840099"/>
            <a:ext cx="2664296" cy="369332"/>
          </a:xfrm>
          <a:prstGeom prst="rect">
            <a:avLst/>
          </a:prstGeom>
          <a:noFill/>
        </p:spPr>
        <p:txBody>
          <a:bodyPr wrap="square" rtlCol="0">
            <a:spAutoFit/>
          </a:bodyPr>
          <a:lstStyle/>
          <a:p>
            <a:r>
              <a:rPr lang="hu-HU" b="1" cap="small" dirty="0">
                <a:solidFill>
                  <a:srgbClr val="00863D"/>
                </a:solidFill>
              </a:rPr>
              <a:t>Általános iskola 6. osztály</a:t>
            </a:r>
          </a:p>
        </p:txBody>
      </p:sp>
      <p:pic>
        <p:nvPicPr>
          <p:cNvPr id="20" name="Kép 19">
            <a:extLst>
              <a:ext uri="{FF2B5EF4-FFF2-40B4-BE49-F238E27FC236}">
                <a16:creationId xmlns:a16="http://schemas.microsoft.com/office/drawing/2014/main" id="{650F18FC-1D5B-B663-C8F9-A7458B39F47C}"/>
              </a:ext>
            </a:extLst>
          </p:cNvPr>
          <p:cNvPicPr>
            <a:picLocks noChangeAspect="1"/>
          </p:cNvPicPr>
          <p:nvPr/>
        </p:nvPicPr>
        <p:blipFill>
          <a:blip r:embed="rId5"/>
          <a:stretch>
            <a:fillRect/>
          </a:stretch>
        </p:blipFill>
        <p:spPr>
          <a:xfrm>
            <a:off x="5191031" y="4839065"/>
            <a:ext cx="3419475" cy="533400"/>
          </a:xfrm>
          <a:prstGeom prst="rect">
            <a:avLst/>
          </a:prstGeom>
        </p:spPr>
      </p:pic>
      <p:sp>
        <p:nvSpPr>
          <p:cNvPr id="21" name="Szövegdoboz 20">
            <a:extLst>
              <a:ext uri="{FF2B5EF4-FFF2-40B4-BE49-F238E27FC236}">
                <a16:creationId xmlns:a16="http://schemas.microsoft.com/office/drawing/2014/main" id="{FF719B54-C3FD-227C-663C-EA3D21EF4805}"/>
              </a:ext>
            </a:extLst>
          </p:cNvPr>
          <p:cNvSpPr txBox="1"/>
          <p:nvPr/>
        </p:nvSpPr>
        <p:spPr>
          <a:xfrm>
            <a:off x="539552" y="5556131"/>
            <a:ext cx="4236656" cy="1354217"/>
          </a:xfrm>
          <a:prstGeom prst="rect">
            <a:avLst/>
          </a:prstGeom>
          <a:noFill/>
        </p:spPr>
        <p:txBody>
          <a:bodyPr wrap="square" rtlCol="0">
            <a:spAutoFit/>
          </a:bodyPr>
          <a:lstStyle/>
          <a:p>
            <a:pPr algn="just"/>
            <a:r>
              <a:rPr lang="hu-HU" altLang="hu-HU" sz="1600" b="1" dirty="0">
                <a:solidFill>
                  <a:srgbClr val="FF0000"/>
                </a:solidFill>
              </a:rPr>
              <a:t>Nyolc évfolyamos hatodikosaink matematika átlageredményénél szignifikánsan jobban  az ország 2593 intézményéből 130 intézményében  teljesítettek jobban. </a:t>
            </a:r>
          </a:p>
          <a:p>
            <a:endParaRPr lang="hu-HU" dirty="0"/>
          </a:p>
        </p:txBody>
      </p:sp>
    </p:spTree>
    <p:extLst>
      <p:ext uri="{BB962C8B-B14F-4D97-AF65-F5344CB8AC3E}">
        <p14:creationId xmlns:p14="http://schemas.microsoft.com/office/powerpoint/2010/main" val="812382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D82F552A-4BBC-E9ED-B207-76314623F199}"/>
              </a:ext>
            </a:extLst>
          </p:cNvPr>
          <p:cNvSpPr txBox="1"/>
          <p:nvPr/>
        </p:nvSpPr>
        <p:spPr>
          <a:xfrm>
            <a:off x="435274" y="260648"/>
            <a:ext cx="8273452" cy="369332"/>
          </a:xfrm>
          <a:prstGeom prst="rect">
            <a:avLst/>
          </a:prstGeom>
          <a:noFill/>
        </p:spPr>
        <p:txBody>
          <a:bodyPr wrap="square" rtlCol="0">
            <a:spAutoFit/>
          </a:bodyPr>
          <a:lstStyle/>
          <a:p>
            <a:r>
              <a:rPr lang="hu-HU" b="1" dirty="0"/>
              <a:t>MATEMATIKA 6. évfolyam 2022 ( a gimnáziumi osztályok és ált. isk. külön - külön</a:t>
            </a:r>
            <a:r>
              <a:rPr lang="hu-HU" sz="1400" dirty="0"/>
              <a:t>)</a:t>
            </a:r>
          </a:p>
        </p:txBody>
      </p:sp>
      <p:pic>
        <p:nvPicPr>
          <p:cNvPr id="5" name="Kép 4">
            <a:extLst>
              <a:ext uri="{FF2B5EF4-FFF2-40B4-BE49-F238E27FC236}">
                <a16:creationId xmlns:a16="http://schemas.microsoft.com/office/drawing/2014/main" id="{71934000-DCCE-7AC4-68AE-E4F6689E2334}"/>
              </a:ext>
            </a:extLst>
          </p:cNvPr>
          <p:cNvPicPr>
            <a:picLocks noChangeAspect="1"/>
          </p:cNvPicPr>
          <p:nvPr/>
        </p:nvPicPr>
        <p:blipFill>
          <a:blip r:embed="rId2"/>
          <a:stretch>
            <a:fillRect/>
          </a:stretch>
        </p:blipFill>
        <p:spPr>
          <a:xfrm>
            <a:off x="158925" y="1209431"/>
            <a:ext cx="4536504" cy="4896544"/>
          </a:xfrm>
          <a:prstGeom prst="rect">
            <a:avLst/>
          </a:prstGeom>
        </p:spPr>
      </p:pic>
      <p:sp>
        <p:nvSpPr>
          <p:cNvPr id="6" name="Szövegdoboz 5">
            <a:extLst>
              <a:ext uri="{FF2B5EF4-FFF2-40B4-BE49-F238E27FC236}">
                <a16:creationId xmlns:a16="http://schemas.microsoft.com/office/drawing/2014/main" id="{9AF9F580-3C32-AF43-2D30-A0AC766B3715}"/>
              </a:ext>
            </a:extLst>
          </p:cNvPr>
          <p:cNvSpPr txBox="1"/>
          <p:nvPr/>
        </p:nvSpPr>
        <p:spPr>
          <a:xfrm>
            <a:off x="158925" y="840099"/>
            <a:ext cx="4735647" cy="369332"/>
          </a:xfrm>
          <a:prstGeom prst="rect">
            <a:avLst/>
          </a:prstGeom>
          <a:noFill/>
        </p:spPr>
        <p:txBody>
          <a:bodyPr wrap="square" rtlCol="0">
            <a:spAutoFit/>
          </a:bodyPr>
          <a:lstStyle/>
          <a:p>
            <a:r>
              <a:rPr lang="hu-HU" b="1" cap="small" dirty="0">
                <a:solidFill>
                  <a:srgbClr val="00863D"/>
                </a:solidFill>
              </a:rPr>
              <a:t>8 évfolyamos gimnáziumi osztályok (6. a és 6. b)</a:t>
            </a:r>
          </a:p>
        </p:txBody>
      </p:sp>
      <p:sp>
        <p:nvSpPr>
          <p:cNvPr id="7" name="Szövegdoboz 6">
            <a:extLst>
              <a:ext uri="{FF2B5EF4-FFF2-40B4-BE49-F238E27FC236}">
                <a16:creationId xmlns:a16="http://schemas.microsoft.com/office/drawing/2014/main" id="{E61AAD23-0514-2B48-2B1C-F700853D67F2}"/>
              </a:ext>
            </a:extLst>
          </p:cNvPr>
          <p:cNvSpPr txBox="1"/>
          <p:nvPr/>
        </p:nvSpPr>
        <p:spPr>
          <a:xfrm>
            <a:off x="5568620" y="840099"/>
            <a:ext cx="2664296" cy="369332"/>
          </a:xfrm>
          <a:prstGeom prst="rect">
            <a:avLst/>
          </a:prstGeom>
          <a:noFill/>
        </p:spPr>
        <p:txBody>
          <a:bodyPr wrap="square" rtlCol="0">
            <a:spAutoFit/>
          </a:bodyPr>
          <a:lstStyle/>
          <a:p>
            <a:r>
              <a:rPr lang="hu-HU" b="1" cap="small" dirty="0">
                <a:solidFill>
                  <a:srgbClr val="00863D"/>
                </a:solidFill>
              </a:rPr>
              <a:t>Általános iskola 6. osztály</a:t>
            </a:r>
          </a:p>
        </p:txBody>
      </p:sp>
      <p:pic>
        <p:nvPicPr>
          <p:cNvPr id="9" name="Kép 8">
            <a:extLst>
              <a:ext uri="{FF2B5EF4-FFF2-40B4-BE49-F238E27FC236}">
                <a16:creationId xmlns:a16="http://schemas.microsoft.com/office/drawing/2014/main" id="{4E4DCB32-5931-185B-B2AF-4270AEBE5693}"/>
              </a:ext>
            </a:extLst>
          </p:cNvPr>
          <p:cNvPicPr>
            <a:picLocks noChangeAspect="1"/>
          </p:cNvPicPr>
          <p:nvPr/>
        </p:nvPicPr>
        <p:blipFill rotWithShape="1">
          <a:blip r:embed="rId3"/>
          <a:srcRect r="23699"/>
          <a:stretch/>
        </p:blipFill>
        <p:spPr>
          <a:xfrm>
            <a:off x="4894572" y="1988840"/>
            <a:ext cx="4069916" cy="2657475"/>
          </a:xfrm>
          <a:prstGeom prst="rect">
            <a:avLst/>
          </a:prstGeom>
        </p:spPr>
      </p:pic>
      <p:pic>
        <p:nvPicPr>
          <p:cNvPr id="11" name="Kép 10">
            <a:extLst>
              <a:ext uri="{FF2B5EF4-FFF2-40B4-BE49-F238E27FC236}">
                <a16:creationId xmlns:a16="http://schemas.microsoft.com/office/drawing/2014/main" id="{37A8B98C-EC6F-97F6-71B3-CDF2C93D39D5}"/>
              </a:ext>
            </a:extLst>
          </p:cNvPr>
          <p:cNvPicPr>
            <a:picLocks noChangeAspect="1"/>
          </p:cNvPicPr>
          <p:nvPr/>
        </p:nvPicPr>
        <p:blipFill>
          <a:blip r:embed="rId4"/>
          <a:stretch>
            <a:fillRect/>
          </a:stretch>
        </p:blipFill>
        <p:spPr>
          <a:xfrm rot="5400000">
            <a:off x="2732337" y="4962815"/>
            <a:ext cx="640364" cy="3009710"/>
          </a:xfrm>
          <a:prstGeom prst="rect">
            <a:avLst/>
          </a:prstGeom>
        </p:spPr>
      </p:pic>
    </p:spTree>
    <p:extLst>
      <p:ext uri="{BB962C8B-B14F-4D97-AF65-F5344CB8AC3E}">
        <p14:creationId xmlns:p14="http://schemas.microsoft.com/office/powerpoint/2010/main" val="26705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D82F552A-4BBC-E9ED-B207-76314623F199}"/>
              </a:ext>
            </a:extLst>
          </p:cNvPr>
          <p:cNvSpPr txBox="1"/>
          <p:nvPr/>
        </p:nvSpPr>
        <p:spPr>
          <a:xfrm>
            <a:off x="435274" y="260648"/>
            <a:ext cx="8273452" cy="369332"/>
          </a:xfrm>
          <a:prstGeom prst="rect">
            <a:avLst/>
          </a:prstGeom>
          <a:noFill/>
        </p:spPr>
        <p:txBody>
          <a:bodyPr wrap="square" rtlCol="0">
            <a:spAutoFit/>
          </a:bodyPr>
          <a:lstStyle/>
          <a:p>
            <a:r>
              <a:rPr lang="hu-HU" b="1" dirty="0"/>
              <a:t>SZÖVEGÉRTÉS 6. évfolyam 2022 ( a gimnáziumi osztályok és ált. isk. külön - külön</a:t>
            </a:r>
            <a:r>
              <a:rPr lang="hu-HU" sz="1400" dirty="0"/>
              <a:t>)</a:t>
            </a:r>
          </a:p>
        </p:txBody>
      </p:sp>
      <p:sp>
        <p:nvSpPr>
          <p:cNvPr id="6" name="Szövegdoboz 5">
            <a:extLst>
              <a:ext uri="{FF2B5EF4-FFF2-40B4-BE49-F238E27FC236}">
                <a16:creationId xmlns:a16="http://schemas.microsoft.com/office/drawing/2014/main" id="{9AF9F580-3C32-AF43-2D30-A0AC766B3715}"/>
              </a:ext>
            </a:extLst>
          </p:cNvPr>
          <p:cNvSpPr txBox="1"/>
          <p:nvPr/>
        </p:nvSpPr>
        <p:spPr>
          <a:xfrm>
            <a:off x="556433" y="840099"/>
            <a:ext cx="3744416" cy="369332"/>
          </a:xfrm>
          <a:prstGeom prst="rect">
            <a:avLst/>
          </a:prstGeom>
          <a:noFill/>
        </p:spPr>
        <p:txBody>
          <a:bodyPr wrap="square" rtlCol="0">
            <a:spAutoFit/>
          </a:bodyPr>
          <a:lstStyle/>
          <a:p>
            <a:r>
              <a:rPr lang="hu-HU" b="1" cap="small" dirty="0">
                <a:solidFill>
                  <a:srgbClr val="00863D"/>
                </a:solidFill>
              </a:rPr>
              <a:t>8 évfolyamos gimnáziumi osztályok</a:t>
            </a:r>
          </a:p>
        </p:txBody>
      </p:sp>
      <p:sp>
        <p:nvSpPr>
          <p:cNvPr id="7" name="Szövegdoboz 6">
            <a:extLst>
              <a:ext uri="{FF2B5EF4-FFF2-40B4-BE49-F238E27FC236}">
                <a16:creationId xmlns:a16="http://schemas.microsoft.com/office/drawing/2014/main" id="{E61AAD23-0514-2B48-2B1C-F700853D67F2}"/>
              </a:ext>
            </a:extLst>
          </p:cNvPr>
          <p:cNvSpPr txBox="1"/>
          <p:nvPr/>
        </p:nvSpPr>
        <p:spPr>
          <a:xfrm>
            <a:off x="5568620" y="840099"/>
            <a:ext cx="2664296" cy="369332"/>
          </a:xfrm>
          <a:prstGeom prst="rect">
            <a:avLst/>
          </a:prstGeom>
          <a:noFill/>
        </p:spPr>
        <p:txBody>
          <a:bodyPr wrap="square" rtlCol="0">
            <a:spAutoFit/>
          </a:bodyPr>
          <a:lstStyle/>
          <a:p>
            <a:r>
              <a:rPr lang="hu-HU" b="1" cap="small" dirty="0">
                <a:solidFill>
                  <a:srgbClr val="00863D"/>
                </a:solidFill>
              </a:rPr>
              <a:t>Általános iskola 6. osztály</a:t>
            </a:r>
          </a:p>
        </p:txBody>
      </p:sp>
      <p:pic>
        <p:nvPicPr>
          <p:cNvPr id="3" name="Kép 2">
            <a:extLst>
              <a:ext uri="{FF2B5EF4-FFF2-40B4-BE49-F238E27FC236}">
                <a16:creationId xmlns:a16="http://schemas.microsoft.com/office/drawing/2014/main" id="{3E06ED59-057D-4BCC-6635-A91FDAC25A66}"/>
              </a:ext>
            </a:extLst>
          </p:cNvPr>
          <p:cNvPicPr>
            <a:picLocks noChangeAspect="1"/>
          </p:cNvPicPr>
          <p:nvPr/>
        </p:nvPicPr>
        <p:blipFill>
          <a:blip r:embed="rId2"/>
          <a:stretch>
            <a:fillRect/>
          </a:stretch>
        </p:blipFill>
        <p:spPr>
          <a:xfrm>
            <a:off x="5146642" y="1343465"/>
            <a:ext cx="3590925" cy="3028950"/>
          </a:xfrm>
          <a:prstGeom prst="rect">
            <a:avLst/>
          </a:prstGeom>
        </p:spPr>
      </p:pic>
      <p:pic>
        <p:nvPicPr>
          <p:cNvPr id="9" name="Kép 8">
            <a:extLst>
              <a:ext uri="{FF2B5EF4-FFF2-40B4-BE49-F238E27FC236}">
                <a16:creationId xmlns:a16="http://schemas.microsoft.com/office/drawing/2014/main" id="{1D124047-E0B5-C163-DF67-9B46152DE037}"/>
              </a:ext>
            </a:extLst>
          </p:cNvPr>
          <p:cNvPicPr>
            <a:picLocks noChangeAspect="1"/>
          </p:cNvPicPr>
          <p:nvPr/>
        </p:nvPicPr>
        <p:blipFill>
          <a:blip r:embed="rId3"/>
          <a:stretch>
            <a:fillRect/>
          </a:stretch>
        </p:blipFill>
        <p:spPr>
          <a:xfrm>
            <a:off x="5265704" y="4506449"/>
            <a:ext cx="3352800" cy="466725"/>
          </a:xfrm>
          <a:prstGeom prst="rect">
            <a:avLst/>
          </a:prstGeom>
        </p:spPr>
      </p:pic>
      <p:pic>
        <p:nvPicPr>
          <p:cNvPr id="11" name="Kép 10">
            <a:extLst>
              <a:ext uri="{FF2B5EF4-FFF2-40B4-BE49-F238E27FC236}">
                <a16:creationId xmlns:a16="http://schemas.microsoft.com/office/drawing/2014/main" id="{80E75A19-3F9E-B016-830B-BABBF88CB8AF}"/>
              </a:ext>
            </a:extLst>
          </p:cNvPr>
          <p:cNvPicPr>
            <a:picLocks noChangeAspect="1"/>
          </p:cNvPicPr>
          <p:nvPr/>
        </p:nvPicPr>
        <p:blipFill>
          <a:blip r:embed="rId4"/>
          <a:stretch>
            <a:fillRect/>
          </a:stretch>
        </p:blipFill>
        <p:spPr>
          <a:xfrm>
            <a:off x="556432" y="1419550"/>
            <a:ext cx="4015807" cy="3449610"/>
          </a:xfrm>
          <a:prstGeom prst="rect">
            <a:avLst/>
          </a:prstGeom>
        </p:spPr>
      </p:pic>
      <p:pic>
        <p:nvPicPr>
          <p:cNvPr id="13" name="Kép 12">
            <a:extLst>
              <a:ext uri="{FF2B5EF4-FFF2-40B4-BE49-F238E27FC236}">
                <a16:creationId xmlns:a16="http://schemas.microsoft.com/office/drawing/2014/main" id="{078DD8CB-7831-1483-38CB-44224EDC66F4}"/>
              </a:ext>
            </a:extLst>
          </p:cNvPr>
          <p:cNvPicPr>
            <a:picLocks noChangeAspect="1"/>
          </p:cNvPicPr>
          <p:nvPr/>
        </p:nvPicPr>
        <p:blipFill>
          <a:blip r:embed="rId5"/>
          <a:stretch>
            <a:fillRect/>
          </a:stretch>
        </p:blipFill>
        <p:spPr>
          <a:xfrm>
            <a:off x="968897" y="4973174"/>
            <a:ext cx="3190875" cy="495300"/>
          </a:xfrm>
          <a:prstGeom prst="rect">
            <a:avLst/>
          </a:prstGeom>
        </p:spPr>
      </p:pic>
      <p:sp>
        <p:nvSpPr>
          <p:cNvPr id="14" name="Szövegdoboz 13">
            <a:extLst>
              <a:ext uri="{FF2B5EF4-FFF2-40B4-BE49-F238E27FC236}">
                <a16:creationId xmlns:a16="http://schemas.microsoft.com/office/drawing/2014/main" id="{CC9BF997-F61B-2067-EB3C-8EB78D591632}"/>
              </a:ext>
            </a:extLst>
          </p:cNvPr>
          <p:cNvSpPr txBox="1"/>
          <p:nvPr/>
        </p:nvSpPr>
        <p:spPr>
          <a:xfrm>
            <a:off x="539552" y="5556131"/>
            <a:ext cx="4536504" cy="1354217"/>
          </a:xfrm>
          <a:prstGeom prst="rect">
            <a:avLst/>
          </a:prstGeom>
          <a:noFill/>
        </p:spPr>
        <p:txBody>
          <a:bodyPr wrap="square" rtlCol="0">
            <a:spAutoFit/>
          </a:bodyPr>
          <a:lstStyle/>
          <a:p>
            <a:pPr algn="just"/>
            <a:r>
              <a:rPr lang="hu-HU" altLang="hu-HU" sz="1600" b="1" dirty="0">
                <a:solidFill>
                  <a:srgbClr val="FF0000"/>
                </a:solidFill>
              </a:rPr>
              <a:t>Nyolc évfolyamos hatodikosaink szövegértés átlageredményénél szignifikánsan jobban  az ország 2595 intézményéből 77 intézményében  teljesítettek jobban. </a:t>
            </a:r>
          </a:p>
          <a:p>
            <a:endParaRPr lang="hu-HU" dirty="0"/>
          </a:p>
        </p:txBody>
      </p:sp>
    </p:spTree>
    <p:extLst>
      <p:ext uri="{BB962C8B-B14F-4D97-AF65-F5344CB8AC3E}">
        <p14:creationId xmlns:p14="http://schemas.microsoft.com/office/powerpoint/2010/main" val="3221114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D82F552A-4BBC-E9ED-B207-76314623F199}"/>
              </a:ext>
            </a:extLst>
          </p:cNvPr>
          <p:cNvSpPr txBox="1"/>
          <p:nvPr/>
        </p:nvSpPr>
        <p:spPr>
          <a:xfrm>
            <a:off x="435274" y="260648"/>
            <a:ext cx="8273452" cy="369332"/>
          </a:xfrm>
          <a:prstGeom prst="rect">
            <a:avLst/>
          </a:prstGeom>
          <a:noFill/>
        </p:spPr>
        <p:txBody>
          <a:bodyPr wrap="square" rtlCol="0">
            <a:spAutoFit/>
          </a:bodyPr>
          <a:lstStyle/>
          <a:p>
            <a:r>
              <a:rPr lang="hu-HU" b="1" dirty="0"/>
              <a:t>SZÖVEGÉRTÉS 6. évfolyam 2022 ( a gimnáziumi osztályok és ált. isk. külön - külön</a:t>
            </a:r>
            <a:r>
              <a:rPr lang="hu-HU" sz="1400" dirty="0"/>
              <a:t>)</a:t>
            </a:r>
          </a:p>
        </p:txBody>
      </p:sp>
      <p:sp>
        <p:nvSpPr>
          <p:cNvPr id="6" name="Szövegdoboz 5">
            <a:extLst>
              <a:ext uri="{FF2B5EF4-FFF2-40B4-BE49-F238E27FC236}">
                <a16:creationId xmlns:a16="http://schemas.microsoft.com/office/drawing/2014/main" id="{9AF9F580-3C32-AF43-2D30-A0AC766B3715}"/>
              </a:ext>
            </a:extLst>
          </p:cNvPr>
          <p:cNvSpPr txBox="1"/>
          <p:nvPr/>
        </p:nvSpPr>
        <p:spPr>
          <a:xfrm>
            <a:off x="158925" y="840099"/>
            <a:ext cx="4735647" cy="369332"/>
          </a:xfrm>
          <a:prstGeom prst="rect">
            <a:avLst/>
          </a:prstGeom>
          <a:noFill/>
        </p:spPr>
        <p:txBody>
          <a:bodyPr wrap="square" rtlCol="0">
            <a:spAutoFit/>
          </a:bodyPr>
          <a:lstStyle/>
          <a:p>
            <a:r>
              <a:rPr lang="hu-HU" b="1" cap="small" dirty="0">
                <a:solidFill>
                  <a:srgbClr val="00863D"/>
                </a:solidFill>
              </a:rPr>
              <a:t>8 évfolyamos gimnáziumi osztályok (6. a és 6. b)</a:t>
            </a:r>
          </a:p>
        </p:txBody>
      </p:sp>
      <p:sp>
        <p:nvSpPr>
          <p:cNvPr id="7" name="Szövegdoboz 6">
            <a:extLst>
              <a:ext uri="{FF2B5EF4-FFF2-40B4-BE49-F238E27FC236}">
                <a16:creationId xmlns:a16="http://schemas.microsoft.com/office/drawing/2014/main" id="{E61AAD23-0514-2B48-2B1C-F700853D67F2}"/>
              </a:ext>
            </a:extLst>
          </p:cNvPr>
          <p:cNvSpPr txBox="1"/>
          <p:nvPr/>
        </p:nvSpPr>
        <p:spPr>
          <a:xfrm>
            <a:off x="5568620" y="840099"/>
            <a:ext cx="2664296" cy="369332"/>
          </a:xfrm>
          <a:prstGeom prst="rect">
            <a:avLst/>
          </a:prstGeom>
          <a:noFill/>
        </p:spPr>
        <p:txBody>
          <a:bodyPr wrap="square" rtlCol="0">
            <a:spAutoFit/>
          </a:bodyPr>
          <a:lstStyle/>
          <a:p>
            <a:r>
              <a:rPr lang="hu-HU" b="1" cap="small" dirty="0">
                <a:solidFill>
                  <a:srgbClr val="00863D"/>
                </a:solidFill>
              </a:rPr>
              <a:t>Általános iskola 6. osztály</a:t>
            </a:r>
          </a:p>
        </p:txBody>
      </p:sp>
      <p:pic>
        <p:nvPicPr>
          <p:cNvPr id="11" name="Kép 10">
            <a:extLst>
              <a:ext uri="{FF2B5EF4-FFF2-40B4-BE49-F238E27FC236}">
                <a16:creationId xmlns:a16="http://schemas.microsoft.com/office/drawing/2014/main" id="{37A8B98C-EC6F-97F6-71B3-CDF2C93D39D5}"/>
              </a:ext>
            </a:extLst>
          </p:cNvPr>
          <p:cNvPicPr>
            <a:picLocks noChangeAspect="1"/>
          </p:cNvPicPr>
          <p:nvPr/>
        </p:nvPicPr>
        <p:blipFill>
          <a:blip r:embed="rId2"/>
          <a:stretch>
            <a:fillRect/>
          </a:stretch>
        </p:blipFill>
        <p:spPr>
          <a:xfrm rot="5400000">
            <a:off x="2444305" y="4908623"/>
            <a:ext cx="640364" cy="3009710"/>
          </a:xfrm>
          <a:prstGeom prst="rect">
            <a:avLst/>
          </a:prstGeom>
        </p:spPr>
      </p:pic>
      <p:pic>
        <p:nvPicPr>
          <p:cNvPr id="3" name="Kép 2">
            <a:extLst>
              <a:ext uri="{FF2B5EF4-FFF2-40B4-BE49-F238E27FC236}">
                <a16:creationId xmlns:a16="http://schemas.microsoft.com/office/drawing/2014/main" id="{317700FE-7EEB-C1BE-0886-FE2D2ED5F81C}"/>
              </a:ext>
            </a:extLst>
          </p:cNvPr>
          <p:cNvPicPr>
            <a:picLocks noChangeAspect="1"/>
          </p:cNvPicPr>
          <p:nvPr/>
        </p:nvPicPr>
        <p:blipFill>
          <a:blip r:embed="rId3"/>
          <a:stretch>
            <a:fillRect/>
          </a:stretch>
        </p:blipFill>
        <p:spPr>
          <a:xfrm>
            <a:off x="4862418" y="1844824"/>
            <a:ext cx="4076700" cy="2705100"/>
          </a:xfrm>
          <a:prstGeom prst="rect">
            <a:avLst/>
          </a:prstGeom>
        </p:spPr>
      </p:pic>
      <p:pic>
        <p:nvPicPr>
          <p:cNvPr id="10" name="Kép 9">
            <a:extLst>
              <a:ext uri="{FF2B5EF4-FFF2-40B4-BE49-F238E27FC236}">
                <a16:creationId xmlns:a16="http://schemas.microsoft.com/office/drawing/2014/main" id="{5B368293-34BB-9EE5-E09D-B09B3AF57A38}"/>
              </a:ext>
            </a:extLst>
          </p:cNvPr>
          <p:cNvPicPr>
            <a:picLocks noChangeAspect="1"/>
          </p:cNvPicPr>
          <p:nvPr/>
        </p:nvPicPr>
        <p:blipFill>
          <a:blip r:embed="rId4"/>
          <a:stretch>
            <a:fillRect/>
          </a:stretch>
        </p:blipFill>
        <p:spPr>
          <a:xfrm>
            <a:off x="204882" y="1179272"/>
            <a:ext cx="4583142" cy="4808542"/>
          </a:xfrm>
          <a:prstGeom prst="rect">
            <a:avLst/>
          </a:prstGeom>
        </p:spPr>
      </p:pic>
    </p:spTree>
    <p:extLst>
      <p:ext uri="{BB962C8B-B14F-4D97-AF65-F5344CB8AC3E}">
        <p14:creationId xmlns:p14="http://schemas.microsoft.com/office/powerpoint/2010/main" val="2720625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4321" y="140866"/>
            <a:ext cx="5362456" cy="369332"/>
          </a:xfrm>
          <a:prstGeom prst="rect">
            <a:avLst/>
          </a:prstGeom>
          <a:noFill/>
        </p:spPr>
        <p:txBody>
          <a:bodyPr wrap="square" rtlCol="0">
            <a:spAutoFit/>
          </a:bodyPr>
          <a:lstStyle/>
          <a:p>
            <a:r>
              <a:rPr lang="hu-HU" b="1" dirty="0"/>
              <a:t>MATEMATIKA 8. évfolyam 2022 </a:t>
            </a:r>
            <a:r>
              <a:rPr lang="hu-HU" sz="1200" dirty="0"/>
              <a:t>( 8. a, b, c  27-26-27  fő írta meg)</a:t>
            </a:r>
          </a:p>
        </p:txBody>
      </p:sp>
      <p:sp>
        <p:nvSpPr>
          <p:cNvPr id="6" name="Szövegdoboz 5"/>
          <p:cNvSpPr txBox="1"/>
          <p:nvPr/>
        </p:nvSpPr>
        <p:spPr>
          <a:xfrm>
            <a:off x="5817750" y="3789040"/>
            <a:ext cx="3060340" cy="2031325"/>
          </a:xfrm>
          <a:prstGeom prst="rect">
            <a:avLst/>
          </a:prstGeom>
          <a:noFill/>
        </p:spPr>
        <p:txBody>
          <a:bodyPr wrap="square" rtlCol="0">
            <a:spAutoFit/>
          </a:bodyPr>
          <a:lstStyle/>
          <a:p>
            <a:pPr algn="just"/>
            <a:r>
              <a:rPr lang="hu-HU" altLang="hu-HU" b="1" dirty="0">
                <a:solidFill>
                  <a:srgbClr val="FF0000"/>
                </a:solidFill>
              </a:rPr>
              <a:t>2022-ben a 8.a, 8. b és 8. c átlagos matematika eredményénél szignifikánsan jobban az ország 2709 telephelyéből  117 telephelyen  teljesítettek jobban. </a:t>
            </a:r>
            <a:endParaRPr lang="hu-HU" dirty="0"/>
          </a:p>
        </p:txBody>
      </p:sp>
      <p:sp>
        <p:nvSpPr>
          <p:cNvPr id="4" name="Élőláb helye 3"/>
          <p:cNvSpPr>
            <a:spLocks noGrp="1"/>
          </p:cNvSpPr>
          <p:nvPr>
            <p:ph type="ftr" sz="quarter" idx="11"/>
          </p:nvPr>
        </p:nvSpPr>
        <p:spPr/>
        <p:txBody>
          <a:bodyPr/>
          <a:lstStyle/>
          <a:p>
            <a:r>
              <a:rPr lang="hu-HU" dirty="0"/>
              <a:t>Aszódi Evangélikus Petőfi Gimnázium, Általános Iskola  és Kollégium </a:t>
            </a:r>
          </a:p>
        </p:txBody>
      </p:sp>
      <p:sp>
        <p:nvSpPr>
          <p:cNvPr id="9" name="Szövegdoboz 8"/>
          <p:cNvSpPr txBox="1"/>
          <p:nvPr/>
        </p:nvSpPr>
        <p:spPr>
          <a:xfrm>
            <a:off x="5220071" y="179284"/>
            <a:ext cx="3672409" cy="830997"/>
          </a:xfrm>
          <a:prstGeom prst="rect">
            <a:avLst/>
          </a:prstGeom>
          <a:noFill/>
        </p:spPr>
        <p:txBody>
          <a:bodyPr wrap="square" rtlCol="0">
            <a:spAutoFit/>
          </a:bodyPr>
          <a:lstStyle/>
          <a:p>
            <a:r>
              <a:rPr lang="hu-HU" sz="1600" dirty="0"/>
              <a:t>A szignifikánsan jobban, hasonlóan, illetve gyengébben teljesítő intézmények száma és aránya (%)</a:t>
            </a:r>
          </a:p>
        </p:txBody>
      </p:sp>
      <p:pic>
        <p:nvPicPr>
          <p:cNvPr id="7" name="Kép 6">
            <a:extLst>
              <a:ext uri="{FF2B5EF4-FFF2-40B4-BE49-F238E27FC236}">
                <a16:creationId xmlns:a16="http://schemas.microsoft.com/office/drawing/2014/main" id="{A10FF763-8935-E790-B16C-33DFA4641ED2}"/>
              </a:ext>
            </a:extLst>
          </p:cNvPr>
          <p:cNvPicPr>
            <a:picLocks noChangeAspect="1"/>
          </p:cNvPicPr>
          <p:nvPr/>
        </p:nvPicPr>
        <p:blipFill>
          <a:blip r:embed="rId2"/>
          <a:stretch>
            <a:fillRect/>
          </a:stretch>
        </p:blipFill>
        <p:spPr>
          <a:xfrm>
            <a:off x="314098" y="729816"/>
            <a:ext cx="4545933" cy="2922888"/>
          </a:xfrm>
          <a:prstGeom prst="rect">
            <a:avLst/>
          </a:prstGeom>
        </p:spPr>
      </p:pic>
      <p:pic>
        <p:nvPicPr>
          <p:cNvPr id="13" name="Kép 12">
            <a:extLst>
              <a:ext uri="{FF2B5EF4-FFF2-40B4-BE49-F238E27FC236}">
                <a16:creationId xmlns:a16="http://schemas.microsoft.com/office/drawing/2014/main" id="{652CA869-C6F0-F336-CECA-270790036076}"/>
              </a:ext>
            </a:extLst>
          </p:cNvPr>
          <p:cNvPicPr>
            <a:picLocks noChangeAspect="1"/>
          </p:cNvPicPr>
          <p:nvPr/>
        </p:nvPicPr>
        <p:blipFill>
          <a:blip r:embed="rId3"/>
          <a:stretch>
            <a:fillRect/>
          </a:stretch>
        </p:blipFill>
        <p:spPr>
          <a:xfrm>
            <a:off x="5364088" y="944796"/>
            <a:ext cx="3384376" cy="2675076"/>
          </a:xfrm>
          <a:prstGeom prst="rect">
            <a:avLst/>
          </a:prstGeom>
        </p:spPr>
      </p:pic>
      <p:pic>
        <p:nvPicPr>
          <p:cNvPr id="16" name="Kép 15">
            <a:extLst>
              <a:ext uri="{FF2B5EF4-FFF2-40B4-BE49-F238E27FC236}">
                <a16:creationId xmlns:a16="http://schemas.microsoft.com/office/drawing/2014/main" id="{9696A171-7ABD-D63A-8989-C3A646DC1A0E}"/>
              </a:ext>
            </a:extLst>
          </p:cNvPr>
          <p:cNvPicPr>
            <a:picLocks noChangeAspect="1"/>
          </p:cNvPicPr>
          <p:nvPr/>
        </p:nvPicPr>
        <p:blipFill>
          <a:blip r:embed="rId4"/>
          <a:stretch>
            <a:fillRect/>
          </a:stretch>
        </p:blipFill>
        <p:spPr>
          <a:xfrm>
            <a:off x="73641" y="3960805"/>
            <a:ext cx="5650488" cy="1878168"/>
          </a:xfrm>
          <a:prstGeom prst="rect">
            <a:avLst/>
          </a:prstGeom>
        </p:spPr>
      </p:pic>
    </p:spTree>
    <p:extLst>
      <p:ext uri="{BB962C8B-B14F-4D97-AF65-F5344CB8AC3E}">
        <p14:creationId xmlns:p14="http://schemas.microsoft.com/office/powerpoint/2010/main" val="152549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a:t>Aszódi Evangélikus Petőfi Gimnázium, Általános Iskola  és Kollégium </a:t>
            </a:r>
          </a:p>
        </p:txBody>
      </p:sp>
      <p:sp>
        <p:nvSpPr>
          <p:cNvPr id="3" name="Szövegdoboz 2"/>
          <p:cNvSpPr txBox="1"/>
          <p:nvPr/>
        </p:nvSpPr>
        <p:spPr>
          <a:xfrm>
            <a:off x="176182" y="136525"/>
            <a:ext cx="5259914" cy="369332"/>
          </a:xfrm>
          <a:prstGeom prst="rect">
            <a:avLst/>
          </a:prstGeom>
          <a:noFill/>
        </p:spPr>
        <p:txBody>
          <a:bodyPr wrap="square" rtlCol="0">
            <a:spAutoFit/>
          </a:bodyPr>
          <a:lstStyle/>
          <a:p>
            <a:r>
              <a:rPr lang="hu-HU" b="1" dirty="0"/>
              <a:t>SZÖVEGÉRTÉS 8. évfolyam </a:t>
            </a:r>
            <a:r>
              <a:rPr lang="hu-HU" sz="1200" b="1" dirty="0"/>
              <a:t>2022 </a:t>
            </a:r>
            <a:r>
              <a:rPr lang="hu-HU" sz="1200" dirty="0"/>
              <a:t>( 8. a, b, c  27-26-27  fő írta meg)</a:t>
            </a:r>
          </a:p>
        </p:txBody>
      </p:sp>
      <p:sp>
        <p:nvSpPr>
          <p:cNvPr id="14" name="Szövegdoboz 13">
            <a:extLst>
              <a:ext uri="{FF2B5EF4-FFF2-40B4-BE49-F238E27FC236}">
                <a16:creationId xmlns:a16="http://schemas.microsoft.com/office/drawing/2014/main" id="{BBC65F68-22BC-62E0-D26A-FDB3E8D79528}"/>
              </a:ext>
            </a:extLst>
          </p:cNvPr>
          <p:cNvSpPr txBox="1"/>
          <p:nvPr/>
        </p:nvSpPr>
        <p:spPr>
          <a:xfrm>
            <a:off x="5892778" y="3861048"/>
            <a:ext cx="3236218" cy="1754326"/>
          </a:xfrm>
          <a:prstGeom prst="rect">
            <a:avLst/>
          </a:prstGeom>
          <a:noFill/>
        </p:spPr>
        <p:txBody>
          <a:bodyPr wrap="square" rtlCol="0">
            <a:spAutoFit/>
          </a:bodyPr>
          <a:lstStyle/>
          <a:p>
            <a:pPr algn="just"/>
            <a:r>
              <a:rPr lang="hu-HU" altLang="hu-HU" b="1" dirty="0">
                <a:solidFill>
                  <a:srgbClr val="FF0000"/>
                </a:solidFill>
              </a:rPr>
              <a:t>2022-ben a 8.a, b és 8. c átlagos szövegértés  eredményénél szignifikánsan jobban az ország 2709 telephelyéből  99 telephelyen  teljesítettek jobban. </a:t>
            </a:r>
            <a:endParaRPr lang="hu-HU" dirty="0"/>
          </a:p>
        </p:txBody>
      </p:sp>
      <p:pic>
        <p:nvPicPr>
          <p:cNvPr id="6" name="Kép 5">
            <a:extLst>
              <a:ext uri="{FF2B5EF4-FFF2-40B4-BE49-F238E27FC236}">
                <a16:creationId xmlns:a16="http://schemas.microsoft.com/office/drawing/2014/main" id="{7BEEEC54-6C36-8F6E-C88F-54FC4396A3B3}"/>
              </a:ext>
            </a:extLst>
          </p:cNvPr>
          <p:cNvPicPr>
            <a:picLocks noChangeAspect="1"/>
          </p:cNvPicPr>
          <p:nvPr/>
        </p:nvPicPr>
        <p:blipFill>
          <a:blip r:embed="rId2"/>
          <a:stretch>
            <a:fillRect/>
          </a:stretch>
        </p:blipFill>
        <p:spPr>
          <a:xfrm>
            <a:off x="19168" y="594806"/>
            <a:ext cx="4634510" cy="3099420"/>
          </a:xfrm>
          <a:prstGeom prst="rect">
            <a:avLst/>
          </a:prstGeom>
        </p:spPr>
      </p:pic>
      <p:pic>
        <p:nvPicPr>
          <p:cNvPr id="9" name="Kép 8">
            <a:extLst>
              <a:ext uri="{FF2B5EF4-FFF2-40B4-BE49-F238E27FC236}">
                <a16:creationId xmlns:a16="http://schemas.microsoft.com/office/drawing/2014/main" id="{F7C59BE3-5BC0-18DF-6D82-39A1492E159C}"/>
              </a:ext>
            </a:extLst>
          </p:cNvPr>
          <p:cNvPicPr>
            <a:picLocks noChangeAspect="1"/>
          </p:cNvPicPr>
          <p:nvPr/>
        </p:nvPicPr>
        <p:blipFill>
          <a:blip r:embed="rId3"/>
          <a:stretch>
            <a:fillRect/>
          </a:stretch>
        </p:blipFill>
        <p:spPr>
          <a:xfrm>
            <a:off x="5037786" y="602502"/>
            <a:ext cx="3636615" cy="3108719"/>
          </a:xfrm>
          <a:prstGeom prst="rect">
            <a:avLst/>
          </a:prstGeom>
        </p:spPr>
      </p:pic>
      <p:pic>
        <p:nvPicPr>
          <p:cNvPr id="12" name="Kép 11">
            <a:extLst>
              <a:ext uri="{FF2B5EF4-FFF2-40B4-BE49-F238E27FC236}">
                <a16:creationId xmlns:a16="http://schemas.microsoft.com/office/drawing/2014/main" id="{B06FAAA2-3C96-38E9-2369-3F00DC215A0F}"/>
              </a:ext>
            </a:extLst>
          </p:cNvPr>
          <p:cNvPicPr>
            <a:picLocks noChangeAspect="1"/>
          </p:cNvPicPr>
          <p:nvPr/>
        </p:nvPicPr>
        <p:blipFill>
          <a:blip r:embed="rId4"/>
          <a:stretch>
            <a:fillRect/>
          </a:stretch>
        </p:blipFill>
        <p:spPr>
          <a:xfrm>
            <a:off x="15004" y="4149080"/>
            <a:ext cx="5877774" cy="2008241"/>
          </a:xfrm>
          <a:prstGeom prst="rect">
            <a:avLst/>
          </a:prstGeom>
        </p:spPr>
      </p:pic>
      <p:sp>
        <p:nvSpPr>
          <p:cNvPr id="5" name="Szövegdoboz 4"/>
          <p:cNvSpPr txBox="1"/>
          <p:nvPr/>
        </p:nvSpPr>
        <p:spPr>
          <a:xfrm>
            <a:off x="5331203" y="136525"/>
            <a:ext cx="3636615" cy="738664"/>
          </a:xfrm>
          <a:prstGeom prst="rect">
            <a:avLst/>
          </a:prstGeom>
          <a:noFill/>
        </p:spPr>
        <p:txBody>
          <a:bodyPr wrap="square" rtlCol="0">
            <a:spAutoFit/>
          </a:bodyPr>
          <a:lstStyle/>
          <a:p>
            <a:r>
              <a:rPr lang="hu-HU" sz="1400" dirty="0"/>
              <a:t>A szignifikánsan jobban, hasonlóan, illetve gyengébben teljesítő intézmények száma és aránya (%)</a:t>
            </a:r>
          </a:p>
        </p:txBody>
      </p:sp>
    </p:spTree>
    <p:extLst>
      <p:ext uri="{BB962C8B-B14F-4D97-AF65-F5344CB8AC3E}">
        <p14:creationId xmlns:p14="http://schemas.microsoft.com/office/powerpoint/2010/main" val="208609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a:blip r:embed="rId2"/>
          <a:stretch>
            <a:fillRect/>
          </a:stretch>
        </p:blipFill>
        <p:spPr>
          <a:xfrm>
            <a:off x="1005745" y="70322"/>
            <a:ext cx="3832497" cy="229940"/>
          </a:xfrm>
          <a:prstGeom prst="rect">
            <a:avLst/>
          </a:prstGeom>
        </p:spPr>
      </p:pic>
      <p:sp>
        <p:nvSpPr>
          <p:cNvPr id="8" name="Szövegdoboz 7"/>
          <p:cNvSpPr txBox="1"/>
          <p:nvPr/>
        </p:nvSpPr>
        <p:spPr>
          <a:xfrm>
            <a:off x="-5875" y="6075144"/>
            <a:ext cx="4968552" cy="646331"/>
          </a:xfrm>
          <a:prstGeom prst="rect">
            <a:avLst/>
          </a:prstGeom>
          <a:noFill/>
        </p:spPr>
        <p:txBody>
          <a:bodyPr wrap="square" rtlCol="0">
            <a:spAutoFit/>
          </a:bodyPr>
          <a:lstStyle/>
          <a:p>
            <a:pPr algn="just"/>
            <a:r>
              <a:rPr lang="hu-HU" b="1" dirty="0"/>
              <a:t>2022-ben az osztályok fele vagy több mint a fele jó vagy kiemelkedő képesség-szinten teljesített. </a:t>
            </a:r>
          </a:p>
        </p:txBody>
      </p:sp>
      <p:sp>
        <p:nvSpPr>
          <p:cNvPr id="9" name="Szövegdoboz 8"/>
          <p:cNvSpPr txBox="1"/>
          <p:nvPr/>
        </p:nvSpPr>
        <p:spPr>
          <a:xfrm>
            <a:off x="4962677" y="5894685"/>
            <a:ext cx="4176374" cy="923330"/>
          </a:xfrm>
          <a:prstGeom prst="rect">
            <a:avLst/>
          </a:prstGeom>
          <a:noFill/>
        </p:spPr>
        <p:txBody>
          <a:bodyPr wrap="square" rtlCol="0">
            <a:spAutoFit/>
          </a:bodyPr>
          <a:lstStyle/>
          <a:p>
            <a:pPr algn="just"/>
            <a:r>
              <a:rPr lang="hu-HU" b="1" u="sng" dirty="0"/>
              <a:t>Szövegértésből</a:t>
            </a:r>
            <a:r>
              <a:rPr lang="hu-HU" b="1" dirty="0"/>
              <a:t> mindhárom 8. osztály többsége jó vagy kiemelkedő szinten teljesített 2022-ben.</a:t>
            </a:r>
          </a:p>
        </p:txBody>
      </p:sp>
      <p:sp>
        <p:nvSpPr>
          <p:cNvPr id="10" name="Élőláb helye 9"/>
          <p:cNvSpPr>
            <a:spLocks noGrp="1"/>
          </p:cNvSpPr>
          <p:nvPr>
            <p:ph type="ftr" sz="quarter" idx="11"/>
          </p:nvPr>
        </p:nvSpPr>
        <p:spPr/>
        <p:txBody>
          <a:bodyPr/>
          <a:lstStyle/>
          <a:p>
            <a:r>
              <a:rPr lang="hu-HU" dirty="0"/>
              <a:t>Aszódi Evangélikus Petőfi Gimnázium, Általános Iskola  és Kollégium </a:t>
            </a:r>
          </a:p>
        </p:txBody>
      </p:sp>
      <p:sp>
        <p:nvSpPr>
          <p:cNvPr id="2" name="Szövegdoboz 1"/>
          <p:cNvSpPr txBox="1"/>
          <p:nvPr/>
        </p:nvSpPr>
        <p:spPr>
          <a:xfrm>
            <a:off x="4840438" y="-11054"/>
            <a:ext cx="2952328" cy="646331"/>
          </a:xfrm>
          <a:prstGeom prst="rect">
            <a:avLst/>
          </a:prstGeom>
          <a:noFill/>
        </p:spPr>
        <p:txBody>
          <a:bodyPr wrap="square" rtlCol="0">
            <a:spAutoFit/>
          </a:bodyPr>
          <a:lstStyle/>
          <a:p>
            <a:r>
              <a:rPr lang="hu-HU" b="1" dirty="0"/>
              <a:t>(1 kör 1 tanulót jelent)</a:t>
            </a:r>
          </a:p>
          <a:p>
            <a:endParaRPr lang="hu-HU" dirty="0"/>
          </a:p>
        </p:txBody>
      </p:sp>
      <p:pic>
        <p:nvPicPr>
          <p:cNvPr id="4" name="Kép 3">
            <a:extLst>
              <a:ext uri="{FF2B5EF4-FFF2-40B4-BE49-F238E27FC236}">
                <a16:creationId xmlns:a16="http://schemas.microsoft.com/office/drawing/2014/main" id="{634449D3-6267-BBE0-700D-F02D2E400DD6}"/>
              </a:ext>
            </a:extLst>
          </p:cNvPr>
          <p:cNvPicPr>
            <a:picLocks noChangeAspect="1"/>
          </p:cNvPicPr>
          <p:nvPr/>
        </p:nvPicPr>
        <p:blipFill>
          <a:blip r:embed="rId3"/>
          <a:stretch>
            <a:fillRect/>
          </a:stretch>
        </p:blipFill>
        <p:spPr>
          <a:xfrm>
            <a:off x="391400" y="418230"/>
            <a:ext cx="4200525" cy="5572125"/>
          </a:xfrm>
          <a:prstGeom prst="rect">
            <a:avLst/>
          </a:prstGeom>
        </p:spPr>
      </p:pic>
      <p:sp>
        <p:nvSpPr>
          <p:cNvPr id="5" name="Szövegdoboz 4">
            <a:extLst>
              <a:ext uri="{FF2B5EF4-FFF2-40B4-BE49-F238E27FC236}">
                <a16:creationId xmlns:a16="http://schemas.microsoft.com/office/drawing/2014/main" id="{6B5DBDB4-8153-7622-82A7-02A70B971D94}"/>
              </a:ext>
            </a:extLst>
          </p:cNvPr>
          <p:cNvSpPr txBox="1"/>
          <p:nvPr/>
        </p:nvSpPr>
        <p:spPr>
          <a:xfrm>
            <a:off x="64537" y="1052736"/>
            <a:ext cx="152612" cy="2882234"/>
          </a:xfrm>
          <a:prstGeom prst="rect">
            <a:avLst/>
          </a:prstGeom>
          <a:noFill/>
        </p:spPr>
        <p:txBody>
          <a:bodyPr wrap="square" rtlCol="0">
            <a:spAutoFit/>
          </a:bodyPr>
          <a:lstStyle/>
          <a:p>
            <a:r>
              <a:rPr lang="hu-HU" dirty="0"/>
              <a:t>M</a:t>
            </a:r>
          </a:p>
          <a:p>
            <a:r>
              <a:rPr lang="hu-HU" dirty="0"/>
              <a:t>A</a:t>
            </a:r>
          </a:p>
          <a:p>
            <a:r>
              <a:rPr lang="hu-HU" dirty="0"/>
              <a:t>tematika</a:t>
            </a:r>
          </a:p>
        </p:txBody>
      </p:sp>
      <p:pic>
        <p:nvPicPr>
          <p:cNvPr id="13" name="Kép 12">
            <a:extLst>
              <a:ext uri="{FF2B5EF4-FFF2-40B4-BE49-F238E27FC236}">
                <a16:creationId xmlns:a16="http://schemas.microsoft.com/office/drawing/2014/main" id="{1BC91780-D7E5-CA97-40FA-74C05FF70A4C}"/>
              </a:ext>
            </a:extLst>
          </p:cNvPr>
          <p:cNvPicPr>
            <a:picLocks noChangeAspect="1"/>
          </p:cNvPicPr>
          <p:nvPr/>
        </p:nvPicPr>
        <p:blipFill>
          <a:blip r:embed="rId4"/>
          <a:stretch>
            <a:fillRect/>
          </a:stretch>
        </p:blipFill>
        <p:spPr>
          <a:xfrm>
            <a:off x="5053090" y="542054"/>
            <a:ext cx="3448050" cy="5324475"/>
          </a:xfrm>
          <a:prstGeom prst="rect">
            <a:avLst/>
          </a:prstGeom>
        </p:spPr>
      </p:pic>
    </p:spTree>
    <p:extLst>
      <p:ext uri="{BB962C8B-B14F-4D97-AF65-F5344CB8AC3E}">
        <p14:creationId xmlns:p14="http://schemas.microsoft.com/office/powerpoint/2010/main" val="170766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395536" y="7313"/>
            <a:ext cx="8748464" cy="369332"/>
          </a:xfrm>
          <a:prstGeom prst="rect">
            <a:avLst/>
          </a:prstGeom>
          <a:noFill/>
        </p:spPr>
        <p:txBody>
          <a:bodyPr wrap="square" rtlCol="0">
            <a:spAutoFit/>
          </a:bodyPr>
          <a:lstStyle/>
          <a:p>
            <a:r>
              <a:rPr lang="hu-HU" b="1" dirty="0"/>
              <a:t>MATEMATIKA 10. évf. 8 évfolyamos képzés </a:t>
            </a:r>
            <a:r>
              <a:rPr lang="hu-HU" sz="1400" b="1" dirty="0"/>
              <a:t>(31 és 28 fős 10. a és 10. b osztályból 24-22 fő vett részt)</a:t>
            </a:r>
          </a:p>
        </p:txBody>
      </p:sp>
      <p:sp>
        <p:nvSpPr>
          <p:cNvPr id="5" name="Szövegdoboz 4"/>
          <p:cNvSpPr txBox="1"/>
          <p:nvPr/>
        </p:nvSpPr>
        <p:spPr>
          <a:xfrm>
            <a:off x="251520" y="5676403"/>
            <a:ext cx="8280920" cy="1200329"/>
          </a:xfrm>
          <a:prstGeom prst="rect">
            <a:avLst/>
          </a:prstGeom>
          <a:noFill/>
        </p:spPr>
        <p:txBody>
          <a:bodyPr wrap="square" rtlCol="0">
            <a:spAutoFit/>
          </a:bodyPr>
          <a:lstStyle/>
          <a:p>
            <a:pPr algn="just"/>
            <a:r>
              <a:rPr lang="hu-HU" altLang="hu-HU" b="1" dirty="0">
                <a:solidFill>
                  <a:srgbClr val="FF0000"/>
                </a:solidFill>
              </a:rPr>
              <a:t>2022-ben a 10. a, 10. b  matematika átlageredményénél szignifikánsan jobban  az ország (1556 intézményéből) 104 telephelyén  teljesítettek jobban. (A 8 évfolyamos gimnáziumok közül 28 helyen.) </a:t>
            </a:r>
          </a:p>
          <a:p>
            <a:endParaRPr lang="hu-HU" dirty="0"/>
          </a:p>
        </p:txBody>
      </p:sp>
      <p:sp>
        <p:nvSpPr>
          <p:cNvPr id="6" name="Élőláb helye 5"/>
          <p:cNvSpPr>
            <a:spLocks noGrp="1"/>
          </p:cNvSpPr>
          <p:nvPr>
            <p:ph type="ftr" sz="quarter" idx="11"/>
          </p:nvPr>
        </p:nvSpPr>
        <p:spPr/>
        <p:txBody>
          <a:bodyPr/>
          <a:lstStyle/>
          <a:p>
            <a:r>
              <a:rPr lang="hu-HU" dirty="0"/>
              <a:t>Aszódi Evangélikus Petőfi Gimnázium, Általános Iskola  és Kollégium </a:t>
            </a:r>
          </a:p>
        </p:txBody>
      </p:sp>
      <p:pic>
        <p:nvPicPr>
          <p:cNvPr id="3" name="Kép 2">
            <a:extLst>
              <a:ext uri="{FF2B5EF4-FFF2-40B4-BE49-F238E27FC236}">
                <a16:creationId xmlns:a16="http://schemas.microsoft.com/office/drawing/2014/main" id="{FED3C6EB-10FE-2D8F-B5CD-FD5E05278879}"/>
              </a:ext>
            </a:extLst>
          </p:cNvPr>
          <p:cNvPicPr>
            <a:picLocks noChangeAspect="1"/>
          </p:cNvPicPr>
          <p:nvPr/>
        </p:nvPicPr>
        <p:blipFill>
          <a:blip r:embed="rId2"/>
          <a:stretch>
            <a:fillRect/>
          </a:stretch>
        </p:blipFill>
        <p:spPr>
          <a:xfrm>
            <a:off x="251520" y="289604"/>
            <a:ext cx="5616624" cy="5306741"/>
          </a:xfrm>
          <a:prstGeom prst="rect">
            <a:avLst/>
          </a:prstGeom>
        </p:spPr>
      </p:pic>
      <p:pic>
        <p:nvPicPr>
          <p:cNvPr id="11" name="Kép 10">
            <a:extLst>
              <a:ext uri="{FF2B5EF4-FFF2-40B4-BE49-F238E27FC236}">
                <a16:creationId xmlns:a16="http://schemas.microsoft.com/office/drawing/2014/main" id="{DA6F86FF-C540-8233-1B58-3A422D6B1357}"/>
              </a:ext>
            </a:extLst>
          </p:cNvPr>
          <p:cNvPicPr>
            <a:picLocks noChangeAspect="1"/>
          </p:cNvPicPr>
          <p:nvPr/>
        </p:nvPicPr>
        <p:blipFill>
          <a:blip r:embed="rId3"/>
          <a:stretch>
            <a:fillRect/>
          </a:stretch>
        </p:blipFill>
        <p:spPr>
          <a:xfrm>
            <a:off x="5794082" y="4253320"/>
            <a:ext cx="2867025" cy="1343025"/>
          </a:xfrm>
          <a:prstGeom prst="rect">
            <a:avLst/>
          </a:prstGeom>
        </p:spPr>
      </p:pic>
    </p:spTree>
    <p:extLst>
      <p:ext uri="{BB962C8B-B14F-4D97-AF65-F5344CB8AC3E}">
        <p14:creationId xmlns:p14="http://schemas.microsoft.com/office/powerpoint/2010/main" val="413228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458742" y="194247"/>
            <a:ext cx="7698867" cy="923330"/>
          </a:xfrm>
          <a:prstGeom prst="rect">
            <a:avLst/>
          </a:prstGeom>
          <a:noFill/>
        </p:spPr>
        <p:txBody>
          <a:bodyPr wrap="square" rtlCol="0">
            <a:spAutoFit/>
          </a:bodyPr>
          <a:lstStyle/>
          <a:p>
            <a:pPr algn="just"/>
            <a:endParaRPr lang="hu-HU" dirty="0"/>
          </a:p>
          <a:p>
            <a:pPr algn="ctr"/>
            <a:r>
              <a:rPr lang="hu-HU" dirty="0"/>
              <a:t>A 2019. és 2021. év (a 2020-as mérés elmaradt) matematika és a szövegértés mérésének átlageredménye </a:t>
            </a:r>
            <a:r>
              <a:rPr lang="hu-HU" b="1" dirty="0"/>
              <a:t>a tizedik </a:t>
            </a:r>
            <a:r>
              <a:rPr lang="hu-HU" dirty="0"/>
              <a:t>évfolyamon</a:t>
            </a:r>
          </a:p>
        </p:txBody>
      </p:sp>
      <p:sp>
        <p:nvSpPr>
          <p:cNvPr id="4" name="Élőláb helye 3"/>
          <p:cNvSpPr>
            <a:spLocks noGrp="1"/>
          </p:cNvSpPr>
          <p:nvPr>
            <p:ph type="ftr" sz="quarter" idx="11"/>
          </p:nvPr>
        </p:nvSpPr>
        <p:spPr/>
        <p:txBody>
          <a:bodyPr/>
          <a:lstStyle/>
          <a:p>
            <a:r>
              <a:rPr lang="hu-HU"/>
              <a:t>Aszódi Evangélikus Petőfi Gimnázium, Általános Iskola  és Kollégium </a:t>
            </a:r>
          </a:p>
        </p:txBody>
      </p:sp>
      <p:sp>
        <p:nvSpPr>
          <p:cNvPr id="7" name="Szövegdoboz 6"/>
          <p:cNvSpPr txBox="1"/>
          <p:nvPr/>
        </p:nvSpPr>
        <p:spPr>
          <a:xfrm>
            <a:off x="1763688" y="1445140"/>
            <a:ext cx="720080" cy="369332"/>
          </a:xfrm>
          <a:prstGeom prst="rect">
            <a:avLst/>
          </a:prstGeom>
          <a:noFill/>
        </p:spPr>
        <p:txBody>
          <a:bodyPr wrap="square" rtlCol="0">
            <a:spAutoFit/>
          </a:bodyPr>
          <a:lstStyle/>
          <a:p>
            <a:r>
              <a:rPr lang="hu-HU" b="1" dirty="0"/>
              <a:t>2019</a:t>
            </a:r>
          </a:p>
        </p:txBody>
      </p:sp>
      <p:pic>
        <p:nvPicPr>
          <p:cNvPr id="5" name="Kép 4">
            <a:extLst>
              <a:ext uri="{FF2B5EF4-FFF2-40B4-BE49-F238E27FC236}">
                <a16:creationId xmlns:a16="http://schemas.microsoft.com/office/drawing/2014/main" id="{CFEC86A9-1ECC-448C-A13E-EC9DE01DBADE}"/>
              </a:ext>
            </a:extLst>
          </p:cNvPr>
          <p:cNvPicPr>
            <a:picLocks noChangeAspect="1"/>
          </p:cNvPicPr>
          <p:nvPr/>
        </p:nvPicPr>
        <p:blipFill>
          <a:blip r:embed="rId2"/>
          <a:stretch>
            <a:fillRect/>
          </a:stretch>
        </p:blipFill>
        <p:spPr>
          <a:xfrm>
            <a:off x="2483768" y="1844824"/>
            <a:ext cx="1642153" cy="3480902"/>
          </a:xfrm>
          <a:prstGeom prst="rect">
            <a:avLst/>
          </a:prstGeom>
        </p:spPr>
      </p:pic>
      <p:sp>
        <p:nvSpPr>
          <p:cNvPr id="11" name="Szövegdoboz 10">
            <a:extLst>
              <a:ext uri="{FF2B5EF4-FFF2-40B4-BE49-F238E27FC236}">
                <a16:creationId xmlns:a16="http://schemas.microsoft.com/office/drawing/2014/main" id="{4B80F3CF-EFF5-4C33-A7E6-459AD41356C7}"/>
              </a:ext>
            </a:extLst>
          </p:cNvPr>
          <p:cNvSpPr txBox="1"/>
          <p:nvPr/>
        </p:nvSpPr>
        <p:spPr>
          <a:xfrm>
            <a:off x="6342166" y="1469795"/>
            <a:ext cx="720080" cy="369332"/>
          </a:xfrm>
          <a:prstGeom prst="rect">
            <a:avLst/>
          </a:prstGeom>
          <a:noFill/>
        </p:spPr>
        <p:txBody>
          <a:bodyPr wrap="square" rtlCol="0">
            <a:spAutoFit/>
          </a:bodyPr>
          <a:lstStyle/>
          <a:p>
            <a:r>
              <a:rPr lang="hu-HU" b="1" dirty="0"/>
              <a:t>2021</a:t>
            </a:r>
          </a:p>
        </p:txBody>
      </p:sp>
      <p:pic>
        <p:nvPicPr>
          <p:cNvPr id="9" name="Kép 8">
            <a:extLst>
              <a:ext uri="{FF2B5EF4-FFF2-40B4-BE49-F238E27FC236}">
                <a16:creationId xmlns:a16="http://schemas.microsoft.com/office/drawing/2014/main" id="{BD1E7622-278B-D742-67C7-675E046913CE}"/>
              </a:ext>
            </a:extLst>
          </p:cNvPr>
          <p:cNvPicPr>
            <a:picLocks noChangeAspect="1"/>
          </p:cNvPicPr>
          <p:nvPr/>
        </p:nvPicPr>
        <p:blipFill>
          <a:blip r:embed="rId3"/>
          <a:stretch>
            <a:fillRect/>
          </a:stretch>
        </p:blipFill>
        <p:spPr>
          <a:xfrm>
            <a:off x="4666606" y="1856683"/>
            <a:ext cx="1494915" cy="3488135"/>
          </a:xfrm>
          <a:prstGeom prst="rect">
            <a:avLst/>
          </a:prstGeom>
        </p:spPr>
      </p:pic>
    </p:spTree>
    <p:extLst>
      <p:ext uri="{BB962C8B-B14F-4D97-AF65-F5344CB8AC3E}">
        <p14:creationId xmlns:p14="http://schemas.microsoft.com/office/powerpoint/2010/main" val="2351480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AF3D6C81-9209-4066-8FE2-93D63926706F}"/>
              </a:ext>
            </a:extLst>
          </p:cNvPr>
          <p:cNvSpPr>
            <a:spLocks noGrp="1"/>
          </p:cNvSpPr>
          <p:nvPr>
            <p:ph type="ftr" sz="quarter" idx="11"/>
          </p:nvPr>
        </p:nvSpPr>
        <p:spPr/>
        <p:txBody>
          <a:bodyPr/>
          <a:lstStyle/>
          <a:p>
            <a:r>
              <a:rPr lang="hu-HU"/>
              <a:t>Aszódi Evangélikus Petőfi Gimnázium, Általános Iskola  és Kollégium </a:t>
            </a:r>
          </a:p>
        </p:txBody>
      </p:sp>
      <p:pic>
        <p:nvPicPr>
          <p:cNvPr id="4" name="Kép 3">
            <a:extLst>
              <a:ext uri="{FF2B5EF4-FFF2-40B4-BE49-F238E27FC236}">
                <a16:creationId xmlns:a16="http://schemas.microsoft.com/office/drawing/2014/main" id="{1F4812DD-9E1C-745E-3812-1047713AB116}"/>
              </a:ext>
            </a:extLst>
          </p:cNvPr>
          <p:cNvPicPr>
            <a:picLocks noChangeAspect="1"/>
          </p:cNvPicPr>
          <p:nvPr/>
        </p:nvPicPr>
        <p:blipFill>
          <a:blip r:embed="rId2"/>
          <a:stretch>
            <a:fillRect/>
          </a:stretch>
        </p:blipFill>
        <p:spPr>
          <a:xfrm>
            <a:off x="1691680" y="548680"/>
            <a:ext cx="5400600" cy="5461971"/>
          </a:xfrm>
          <a:prstGeom prst="rect">
            <a:avLst/>
          </a:prstGeom>
        </p:spPr>
      </p:pic>
      <p:sp>
        <p:nvSpPr>
          <p:cNvPr id="5" name="Szövegdoboz 4">
            <a:extLst>
              <a:ext uri="{FF2B5EF4-FFF2-40B4-BE49-F238E27FC236}">
                <a16:creationId xmlns:a16="http://schemas.microsoft.com/office/drawing/2014/main" id="{796E146A-D151-FBFB-8CCE-D9A1D4B06186}"/>
              </a:ext>
            </a:extLst>
          </p:cNvPr>
          <p:cNvSpPr txBox="1"/>
          <p:nvPr/>
        </p:nvSpPr>
        <p:spPr>
          <a:xfrm>
            <a:off x="395536" y="7313"/>
            <a:ext cx="8748464" cy="369332"/>
          </a:xfrm>
          <a:prstGeom prst="rect">
            <a:avLst/>
          </a:prstGeom>
          <a:noFill/>
        </p:spPr>
        <p:txBody>
          <a:bodyPr wrap="square" rtlCol="0">
            <a:spAutoFit/>
          </a:bodyPr>
          <a:lstStyle/>
          <a:p>
            <a:r>
              <a:rPr lang="hu-HU" b="1" dirty="0"/>
              <a:t>MATEMATIKA 10. évf. 8 évfolyamos képzés </a:t>
            </a:r>
            <a:r>
              <a:rPr lang="hu-HU" sz="1400" b="1" dirty="0"/>
              <a:t>(31 és 28 fős 10. a és 10. b osztályból 24-22 fő vett részt)</a:t>
            </a:r>
          </a:p>
        </p:txBody>
      </p:sp>
    </p:spTree>
    <p:extLst>
      <p:ext uri="{BB962C8B-B14F-4D97-AF65-F5344CB8AC3E}">
        <p14:creationId xmlns:p14="http://schemas.microsoft.com/office/powerpoint/2010/main" val="1075115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4397343" y="65693"/>
            <a:ext cx="2267744" cy="369332"/>
          </a:xfrm>
          <a:prstGeom prst="rect">
            <a:avLst/>
          </a:prstGeom>
          <a:noFill/>
        </p:spPr>
        <p:txBody>
          <a:bodyPr wrap="square" rtlCol="0">
            <a:spAutoFit/>
          </a:bodyPr>
          <a:lstStyle/>
          <a:p>
            <a:r>
              <a:rPr lang="hu-HU" b="1" dirty="0"/>
              <a:t>8 évf. képzés 10. évf.</a:t>
            </a:r>
          </a:p>
        </p:txBody>
      </p:sp>
      <p:pic>
        <p:nvPicPr>
          <p:cNvPr id="4" name="Kép 3"/>
          <p:cNvPicPr>
            <a:picLocks noChangeAspect="1"/>
          </p:cNvPicPr>
          <p:nvPr/>
        </p:nvPicPr>
        <p:blipFill>
          <a:blip r:embed="rId2"/>
          <a:stretch>
            <a:fillRect/>
          </a:stretch>
        </p:blipFill>
        <p:spPr>
          <a:xfrm>
            <a:off x="150526" y="120392"/>
            <a:ext cx="4246817" cy="432048"/>
          </a:xfrm>
          <a:prstGeom prst="rect">
            <a:avLst/>
          </a:prstGeom>
        </p:spPr>
      </p:pic>
      <p:sp>
        <p:nvSpPr>
          <p:cNvPr id="7" name="Szövegdoboz 6"/>
          <p:cNvSpPr txBox="1"/>
          <p:nvPr/>
        </p:nvSpPr>
        <p:spPr>
          <a:xfrm>
            <a:off x="31687" y="159156"/>
            <a:ext cx="461665" cy="1944216"/>
          </a:xfrm>
          <a:prstGeom prst="rect">
            <a:avLst/>
          </a:prstGeom>
          <a:noFill/>
        </p:spPr>
        <p:txBody>
          <a:bodyPr vert="vert270" wrap="square" rtlCol="0">
            <a:spAutoFit/>
          </a:bodyPr>
          <a:lstStyle/>
          <a:p>
            <a:r>
              <a:rPr lang="hu-HU" b="1" dirty="0"/>
              <a:t>MATEMATIKA</a:t>
            </a:r>
          </a:p>
        </p:txBody>
      </p:sp>
      <p:sp>
        <p:nvSpPr>
          <p:cNvPr id="9" name="Szövegdoboz 8"/>
          <p:cNvSpPr txBox="1"/>
          <p:nvPr/>
        </p:nvSpPr>
        <p:spPr>
          <a:xfrm>
            <a:off x="395536" y="941807"/>
            <a:ext cx="3312368" cy="1200329"/>
          </a:xfrm>
          <a:prstGeom prst="rect">
            <a:avLst/>
          </a:prstGeom>
          <a:noFill/>
        </p:spPr>
        <p:txBody>
          <a:bodyPr wrap="square" rtlCol="0">
            <a:spAutoFit/>
          </a:bodyPr>
          <a:lstStyle/>
          <a:p>
            <a:pPr algn="just"/>
            <a:r>
              <a:rPr lang="hu-HU" dirty="0">
                <a:solidFill>
                  <a:srgbClr val="FF0000"/>
                </a:solidFill>
              </a:rPr>
              <a:t>2022-ben a 10. a-sok (3 tanuló kivételével) az 5. és 6., sőt 7. kiemelkedő  képességszintbe sorolható matematikából.</a:t>
            </a:r>
          </a:p>
        </p:txBody>
      </p:sp>
      <p:sp>
        <p:nvSpPr>
          <p:cNvPr id="10" name="Élőláb helye 9"/>
          <p:cNvSpPr>
            <a:spLocks noGrp="1"/>
          </p:cNvSpPr>
          <p:nvPr>
            <p:ph type="ftr" sz="quarter" idx="11"/>
          </p:nvPr>
        </p:nvSpPr>
        <p:spPr/>
        <p:txBody>
          <a:bodyPr/>
          <a:lstStyle/>
          <a:p>
            <a:r>
              <a:rPr lang="hu-HU"/>
              <a:t>Aszódi Evangélikus Petőfi Gimnázium, Általános Iskola  és Kollégium </a:t>
            </a:r>
          </a:p>
        </p:txBody>
      </p:sp>
      <p:sp>
        <p:nvSpPr>
          <p:cNvPr id="2" name="Téglalap 1"/>
          <p:cNvSpPr/>
          <p:nvPr/>
        </p:nvSpPr>
        <p:spPr>
          <a:xfrm>
            <a:off x="6634683" y="50155"/>
            <a:ext cx="2329805" cy="369332"/>
          </a:xfrm>
          <a:prstGeom prst="rect">
            <a:avLst/>
          </a:prstGeom>
        </p:spPr>
        <p:txBody>
          <a:bodyPr wrap="none">
            <a:spAutoFit/>
          </a:bodyPr>
          <a:lstStyle/>
          <a:p>
            <a:r>
              <a:rPr lang="hu-HU" b="1" dirty="0"/>
              <a:t>(1 kör 1 tanulót jelent)</a:t>
            </a:r>
          </a:p>
        </p:txBody>
      </p:sp>
      <p:sp>
        <p:nvSpPr>
          <p:cNvPr id="14" name="Szövegdoboz 13"/>
          <p:cNvSpPr txBox="1"/>
          <p:nvPr/>
        </p:nvSpPr>
        <p:spPr>
          <a:xfrm>
            <a:off x="3923928" y="5228922"/>
            <a:ext cx="5040560" cy="923330"/>
          </a:xfrm>
          <a:prstGeom prst="rect">
            <a:avLst/>
          </a:prstGeom>
          <a:noFill/>
        </p:spPr>
        <p:txBody>
          <a:bodyPr wrap="square" rtlCol="0">
            <a:spAutoFit/>
          </a:bodyPr>
          <a:lstStyle/>
          <a:p>
            <a:pPr algn="just"/>
            <a:r>
              <a:rPr lang="hu-HU" dirty="0">
                <a:solidFill>
                  <a:srgbClr val="FF0000"/>
                </a:solidFill>
              </a:rPr>
              <a:t>A 10. b-s tanulók jó vagy kiemelkedő képességszintekbe sorolható matematikából, 2 tanuló van </a:t>
            </a:r>
            <a:r>
              <a:rPr lang="hu-HU" dirty="0" err="1">
                <a:solidFill>
                  <a:srgbClr val="FF0000"/>
                </a:solidFill>
              </a:rPr>
              <a:t>miniumumszint</a:t>
            </a:r>
            <a:r>
              <a:rPr lang="hu-HU" dirty="0">
                <a:solidFill>
                  <a:srgbClr val="FF0000"/>
                </a:solidFill>
              </a:rPr>
              <a:t> alatt.</a:t>
            </a:r>
          </a:p>
        </p:txBody>
      </p:sp>
      <p:pic>
        <p:nvPicPr>
          <p:cNvPr id="6" name="Kép 5">
            <a:extLst>
              <a:ext uri="{FF2B5EF4-FFF2-40B4-BE49-F238E27FC236}">
                <a16:creationId xmlns:a16="http://schemas.microsoft.com/office/drawing/2014/main" id="{3E46BCC4-A032-FDDF-D896-BD9AFF2BFB26}"/>
              </a:ext>
            </a:extLst>
          </p:cNvPr>
          <p:cNvPicPr>
            <a:picLocks noChangeAspect="1"/>
          </p:cNvPicPr>
          <p:nvPr/>
        </p:nvPicPr>
        <p:blipFill>
          <a:blip r:embed="rId3"/>
          <a:stretch>
            <a:fillRect/>
          </a:stretch>
        </p:blipFill>
        <p:spPr>
          <a:xfrm>
            <a:off x="3707904" y="428749"/>
            <a:ext cx="5124450" cy="4905375"/>
          </a:xfrm>
          <a:prstGeom prst="rect">
            <a:avLst/>
          </a:prstGeom>
        </p:spPr>
      </p:pic>
    </p:spTree>
    <p:extLst>
      <p:ext uri="{BB962C8B-B14F-4D97-AF65-F5344CB8AC3E}">
        <p14:creationId xmlns:p14="http://schemas.microsoft.com/office/powerpoint/2010/main" val="307093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CC7AF73B-763B-4234-A4AE-1CCCA6CDF425}"/>
              </a:ext>
            </a:extLst>
          </p:cNvPr>
          <p:cNvSpPr>
            <a:spLocks noGrp="1"/>
          </p:cNvSpPr>
          <p:nvPr>
            <p:ph type="ftr" sz="quarter" idx="11"/>
          </p:nvPr>
        </p:nvSpPr>
        <p:spPr/>
        <p:txBody>
          <a:bodyPr/>
          <a:lstStyle/>
          <a:p>
            <a:r>
              <a:rPr lang="hu-HU"/>
              <a:t>Aszódi Evangélikus Petőfi Gimnázium, Általános Iskola  és Kollégium </a:t>
            </a:r>
          </a:p>
        </p:txBody>
      </p:sp>
      <p:sp>
        <p:nvSpPr>
          <p:cNvPr id="6" name="Szövegdoboz 5">
            <a:extLst>
              <a:ext uri="{FF2B5EF4-FFF2-40B4-BE49-F238E27FC236}">
                <a16:creationId xmlns:a16="http://schemas.microsoft.com/office/drawing/2014/main" id="{C9BF938D-42D2-6748-0CC0-AAAF64AC2F86}"/>
              </a:ext>
            </a:extLst>
          </p:cNvPr>
          <p:cNvSpPr txBox="1"/>
          <p:nvPr/>
        </p:nvSpPr>
        <p:spPr>
          <a:xfrm>
            <a:off x="6647199" y="147182"/>
            <a:ext cx="2267744" cy="369332"/>
          </a:xfrm>
          <a:prstGeom prst="rect">
            <a:avLst/>
          </a:prstGeom>
          <a:noFill/>
        </p:spPr>
        <p:txBody>
          <a:bodyPr wrap="square" rtlCol="0">
            <a:spAutoFit/>
          </a:bodyPr>
          <a:lstStyle/>
          <a:p>
            <a:r>
              <a:rPr lang="hu-HU" b="1" dirty="0"/>
              <a:t>8 évf. képzés 10. évf.</a:t>
            </a:r>
          </a:p>
        </p:txBody>
      </p:sp>
      <p:pic>
        <p:nvPicPr>
          <p:cNvPr id="4" name="Kép 3">
            <a:extLst>
              <a:ext uri="{FF2B5EF4-FFF2-40B4-BE49-F238E27FC236}">
                <a16:creationId xmlns:a16="http://schemas.microsoft.com/office/drawing/2014/main" id="{7FC0B58E-73BA-1095-D758-FE248DEB5151}"/>
              </a:ext>
            </a:extLst>
          </p:cNvPr>
          <p:cNvPicPr>
            <a:picLocks noChangeAspect="1"/>
          </p:cNvPicPr>
          <p:nvPr/>
        </p:nvPicPr>
        <p:blipFill>
          <a:blip r:embed="rId2"/>
          <a:stretch>
            <a:fillRect/>
          </a:stretch>
        </p:blipFill>
        <p:spPr>
          <a:xfrm>
            <a:off x="485637" y="516514"/>
            <a:ext cx="7153413" cy="5098473"/>
          </a:xfrm>
          <a:prstGeom prst="rect">
            <a:avLst/>
          </a:prstGeom>
        </p:spPr>
      </p:pic>
    </p:spTree>
    <p:extLst>
      <p:ext uri="{BB962C8B-B14F-4D97-AF65-F5344CB8AC3E}">
        <p14:creationId xmlns:p14="http://schemas.microsoft.com/office/powerpoint/2010/main" val="1375691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7883" y="80823"/>
            <a:ext cx="9116117" cy="369332"/>
          </a:xfrm>
          <a:prstGeom prst="rect">
            <a:avLst/>
          </a:prstGeom>
          <a:noFill/>
        </p:spPr>
        <p:txBody>
          <a:bodyPr wrap="square" rtlCol="0">
            <a:spAutoFit/>
          </a:bodyPr>
          <a:lstStyle/>
          <a:p>
            <a:r>
              <a:rPr lang="hu-HU" b="1" dirty="0"/>
              <a:t>SZÖVEGÉRTÉS 10. évf. 8 évfolyamos képzés </a:t>
            </a:r>
            <a:r>
              <a:rPr lang="hu-HU" sz="1600" b="1" dirty="0"/>
              <a:t>(31 és 28 fős 10. a és 10. b osztályból 24-22 fő vett részt) </a:t>
            </a:r>
            <a:endParaRPr lang="hu-HU" sz="1600" dirty="0"/>
          </a:p>
        </p:txBody>
      </p:sp>
      <p:sp>
        <p:nvSpPr>
          <p:cNvPr id="5" name="Élőláb helye 4"/>
          <p:cNvSpPr>
            <a:spLocks noGrp="1"/>
          </p:cNvSpPr>
          <p:nvPr>
            <p:ph type="ftr" sz="quarter" idx="11"/>
          </p:nvPr>
        </p:nvSpPr>
        <p:spPr/>
        <p:txBody>
          <a:bodyPr/>
          <a:lstStyle/>
          <a:p>
            <a:r>
              <a:rPr lang="hu-HU" dirty="0"/>
              <a:t>Aszódi Evangélikus Petőfi Gimnázium, </a:t>
            </a:r>
            <a:r>
              <a:rPr lang="hu-HU" dirty="0" err="1"/>
              <a:t>Által.ános</a:t>
            </a:r>
            <a:r>
              <a:rPr lang="hu-HU" dirty="0"/>
              <a:t> Iskola  és. Kollégium </a:t>
            </a:r>
          </a:p>
        </p:txBody>
      </p:sp>
      <p:sp>
        <p:nvSpPr>
          <p:cNvPr id="6" name="Szövegdoboz 5"/>
          <p:cNvSpPr txBox="1"/>
          <p:nvPr/>
        </p:nvSpPr>
        <p:spPr>
          <a:xfrm>
            <a:off x="27883" y="4208520"/>
            <a:ext cx="2455885" cy="2585323"/>
          </a:xfrm>
          <a:prstGeom prst="rect">
            <a:avLst/>
          </a:prstGeom>
          <a:noFill/>
        </p:spPr>
        <p:txBody>
          <a:bodyPr wrap="square" rtlCol="0">
            <a:spAutoFit/>
          </a:bodyPr>
          <a:lstStyle/>
          <a:p>
            <a:pPr algn="just"/>
            <a:r>
              <a:rPr lang="hu-HU" altLang="hu-HU" b="1" dirty="0">
                <a:solidFill>
                  <a:srgbClr val="FF0000"/>
                </a:solidFill>
              </a:rPr>
              <a:t>2022-ben a 10. a, 10. b szövegértés átlageredményénél szignifikánsan jobban  az ország (1556 intézményéből) 128 telephelyén  teljesítettek jobban. </a:t>
            </a:r>
          </a:p>
          <a:p>
            <a:endParaRPr lang="hu-HU" dirty="0"/>
          </a:p>
        </p:txBody>
      </p:sp>
      <p:pic>
        <p:nvPicPr>
          <p:cNvPr id="3" name="Kép 2">
            <a:extLst>
              <a:ext uri="{FF2B5EF4-FFF2-40B4-BE49-F238E27FC236}">
                <a16:creationId xmlns:a16="http://schemas.microsoft.com/office/drawing/2014/main" id="{77227B4B-B1C8-6DF8-B125-2087AC7C78F9}"/>
              </a:ext>
            </a:extLst>
          </p:cNvPr>
          <p:cNvPicPr>
            <a:picLocks noChangeAspect="1"/>
          </p:cNvPicPr>
          <p:nvPr/>
        </p:nvPicPr>
        <p:blipFill>
          <a:blip r:embed="rId2"/>
          <a:stretch>
            <a:fillRect/>
          </a:stretch>
        </p:blipFill>
        <p:spPr>
          <a:xfrm>
            <a:off x="2483768" y="450155"/>
            <a:ext cx="6126435" cy="5651282"/>
          </a:xfrm>
          <a:prstGeom prst="rect">
            <a:avLst/>
          </a:prstGeom>
        </p:spPr>
      </p:pic>
    </p:spTree>
    <p:extLst>
      <p:ext uri="{BB962C8B-B14F-4D97-AF65-F5344CB8AC3E}">
        <p14:creationId xmlns:p14="http://schemas.microsoft.com/office/powerpoint/2010/main" val="1317340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stretch>
            <a:fillRect/>
          </a:stretch>
        </p:blipFill>
        <p:spPr>
          <a:xfrm>
            <a:off x="2341839" y="166687"/>
            <a:ext cx="4246817" cy="432048"/>
          </a:xfrm>
          <a:prstGeom prst="rect">
            <a:avLst/>
          </a:prstGeom>
        </p:spPr>
      </p:pic>
      <p:sp>
        <p:nvSpPr>
          <p:cNvPr id="6" name="Szövegdoboz 5"/>
          <p:cNvSpPr txBox="1"/>
          <p:nvPr/>
        </p:nvSpPr>
        <p:spPr>
          <a:xfrm>
            <a:off x="6647199" y="147182"/>
            <a:ext cx="2267744" cy="369332"/>
          </a:xfrm>
          <a:prstGeom prst="rect">
            <a:avLst/>
          </a:prstGeom>
          <a:noFill/>
        </p:spPr>
        <p:txBody>
          <a:bodyPr wrap="square" rtlCol="0">
            <a:spAutoFit/>
          </a:bodyPr>
          <a:lstStyle/>
          <a:p>
            <a:r>
              <a:rPr lang="hu-HU" b="1" dirty="0"/>
              <a:t>8 évf. képzés 10. évf.</a:t>
            </a:r>
          </a:p>
        </p:txBody>
      </p:sp>
      <p:sp>
        <p:nvSpPr>
          <p:cNvPr id="7" name="Szövegdoboz 6"/>
          <p:cNvSpPr txBox="1"/>
          <p:nvPr/>
        </p:nvSpPr>
        <p:spPr>
          <a:xfrm>
            <a:off x="323527" y="260996"/>
            <a:ext cx="461665" cy="1944216"/>
          </a:xfrm>
          <a:prstGeom prst="rect">
            <a:avLst/>
          </a:prstGeom>
          <a:noFill/>
        </p:spPr>
        <p:txBody>
          <a:bodyPr vert="vert270" wrap="square" rtlCol="0">
            <a:spAutoFit/>
          </a:bodyPr>
          <a:lstStyle/>
          <a:p>
            <a:r>
              <a:rPr lang="hu-HU" b="1" dirty="0"/>
              <a:t>SZÖVEGÉRTÉS</a:t>
            </a:r>
          </a:p>
        </p:txBody>
      </p:sp>
      <p:sp>
        <p:nvSpPr>
          <p:cNvPr id="8" name="Szövegdoboz 7"/>
          <p:cNvSpPr txBox="1"/>
          <p:nvPr/>
        </p:nvSpPr>
        <p:spPr>
          <a:xfrm>
            <a:off x="296324" y="2690336"/>
            <a:ext cx="3123548" cy="1754326"/>
          </a:xfrm>
          <a:prstGeom prst="rect">
            <a:avLst/>
          </a:prstGeom>
          <a:noFill/>
        </p:spPr>
        <p:txBody>
          <a:bodyPr wrap="square" rtlCol="0">
            <a:spAutoFit/>
          </a:bodyPr>
          <a:lstStyle/>
          <a:p>
            <a:r>
              <a:rPr lang="hu-HU" dirty="0">
                <a:solidFill>
                  <a:srgbClr val="FF0000"/>
                </a:solidFill>
              </a:rPr>
              <a:t>Tanulónként is látható, hogy szövegértésből mindkét osztályból 1-2 tanuló kivételével mindenki jó vagy kiemelkedő szinten teljesített 2022-ben.</a:t>
            </a:r>
          </a:p>
        </p:txBody>
      </p:sp>
      <p:sp>
        <p:nvSpPr>
          <p:cNvPr id="10" name="Élőláb helye 9"/>
          <p:cNvSpPr>
            <a:spLocks noGrp="1"/>
          </p:cNvSpPr>
          <p:nvPr>
            <p:ph type="ftr" sz="quarter" idx="11"/>
          </p:nvPr>
        </p:nvSpPr>
        <p:spPr/>
        <p:txBody>
          <a:bodyPr/>
          <a:lstStyle/>
          <a:p>
            <a:r>
              <a:rPr lang="hu-HU"/>
              <a:t>Aszódi Evangélikus Petőfi Gimnázium, Általános Iskola  és Kollégium </a:t>
            </a:r>
          </a:p>
        </p:txBody>
      </p:sp>
      <p:pic>
        <p:nvPicPr>
          <p:cNvPr id="3" name="Kép 2">
            <a:extLst>
              <a:ext uri="{FF2B5EF4-FFF2-40B4-BE49-F238E27FC236}">
                <a16:creationId xmlns:a16="http://schemas.microsoft.com/office/drawing/2014/main" id="{53FC4F11-5114-2A2A-C761-D625E956ABF2}"/>
              </a:ext>
            </a:extLst>
          </p:cNvPr>
          <p:cNvPicPr>
            <a:picLocks noChangeAspect="1"/>
          </p:cNvPicPr>
          <p:nvPr/>
        </p:nvPicPr>
        <p:blipFill>
          <a:blip r:embed="rId3"/>
          <a:stretch>
            <a:fillRect/>
          </a:stretch>
        </p:blipFill>
        <p:spPr>
          <a:xfrm>
            <a:off x="3700751" y="692696"/>
            <a:ext cx="5214192" cy="5256584"/>
          </a:xfrm>
          <a:prstGeom prst="rect">
            <a:avLst/>
          </a:prstGeom>
        </p:spPr>
      </p:pic>
    </p:spTree>
    <p:extLst>
      <p:ext uri="{BB962C8B-B14F-4D97-AF65-F5344CB8AC3E}">
        <p14:creationId xmlns:p14="http://schemas.microsoft.com/office/powerpoint/2010/main" val="3173992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38EF047F-F51F-40DE-AC0A-24DD23101298}"/>
              </a:ext>
            </a:extLst>
          </p:cNvPr>
          <p:cNvSpPr>
            <a:spLocks noGrp="1"/>
          </p:cNvSpPr>
          <p:nvPr>
            <p:ph type="ftr" sz="quarter" idx="11"/>
          </p:nvPr>
        </p:nvSpPr>
        <p:spPr/>
        <p:txBody>
          <a:bodyPr/>
          <a:lstStyle/>
          <a:p>
            <a:r>
              <a:rPr lang="hu-HU"/>
              <a:t>Aszódi Evangélikus Petőfi Gimnázium, Általános Iskola  és Kollégium </a:t>
            </a:r>
          </a:p>
        </p:txBody>
      </p:sp>
      <p:sp>
        <p:nvSpPr>
          <p:cNvPr id="4" name="Szövegdoboz 3">
            <a:extLst>
              <a:ext uri="{FF2B5EF4-FFF2-40B4-BE49-F238E27FC236}">
                <a16:creationId xmlns:a16="http://schemas.microsoft.com/office/drawing/2014/main" id="{7E24690F-5E8D-596E-02CE-08AAA23A18C6}"/>
              </a:ext>
            </a:extLst>
          </p:cNvPr>
          <p:cNvSpPr txBox="1"/>
          <p:nvPr/>
        </p:nvSpPr>
        <p:spPr>
          <a:xfrm>
            <a:off x="6647199" y="147182"/>
            <a:ext cx="2267744" cy="369332"/>
          </a:xfrm>
          <a:prstGeom prst="rect">
            <a:avLst/>
          </a:prstGeom>
          <a:noFill/>
        </p:spPr>
        <p:txBody>
          <a:bodyPr wrap="square" rtlCol="0">
            <a:spAutoFit/>
          </a:bodyPr>
          <a:lstStyle/>
          <a:p>
            <a:r>
              <a:rPr lang="hu-HU" b="1" dirty="0"/>
              <a:t>8 évf. képzés 10. évf.</a:t>
            </a:r>
          </a:p>
        </p:txBody>
      </p:sp>
      <p:sp>
        <p:nvSpPr>
          <p:cNvPr id="7" name="Szövegdoboz 6">
            <a:extLst>
              <a:ext uri="{FF2B5EF4-FFF2-40B4-BE49-F238E27FC236}">
                <a16:creationId xmlns:a16="http://schemas.microsoft.com/office/drawing/2014/main" id="{E537B225-BC72-6A19-76FE-8B910CDDE57E}"/>
              </a:ext>
            </a:extLst>
          </p:cNvPr>
          <p:cNvSpPr txBox="1"/>
          <p:nvPr/>
        </p:nvSpPr>
        <p:spPr>
          <a:xfrm>
            <a:off x="323527" y="260996"/>
            <a:ext cx="461665" cy="1944216"/>
          </a:xfrm>
          <a:prstGeom prst="rect">
            <a:avLst/>
          </a:prstGeom>
          <a:noFill/>
        </p:spPr>
        <p:txBody>
          <a:bodyPr vert="vert270" wrap="square" rtlCol="0">
            <a:spAutoFit/>
          </a:bodyPr>
          <a:lstStyle/>
          <a:p>
            <a:r>
              <a:rPr lang="hu-HU" b="1" dirty="0"/>
              <a:t>SZÖVEGÉRTÉS</a:t>
            </a:r>
          </a:p>
        </p:txBody>
      </p:sp>
      <p:pic>
        <p:nvPicPr>
          <p:cNvPr id="5" name="Kép 4">
            <a:extLst>
              <a:ext uri="{FF2B5EF4-FFF2-40B4-BE49-F238E27FC236}">
                <a16:creationId xmlns:a16="http://schemas.microsoft.com/office/drawing/2014/main" id="{147E2AD1-4C64-B262-3744-A0F6D88C2CE1}"/>
              </a:ext>
            </a:extLst>
          </p:cNvPr>
          <p:cNvPicPr>
            <a:picLocks noChangeAspect="1"/>
          </p:cNvPicPr>
          <p:nvPr/>
        </p:nvPicPr>
        <p:blipFill>
          <a:blip r:embed="rId2"/>
          <a:stretch>
            <a:fillRect/>
          </a:stretch>
        </p:blipFill>
        <p:spPr>
          <a:xfrm>
            <a:off x="1259632" y="620688"/>
            <a:ext cx="6315912" cy="5155623"/>
          </a:xfrm>
          <a:prstGeom prst="rect">
            <a:avLst/>
          </a:prstGeom>
        </p:spPr>
      </p:pic>
    </p:spTree>
    <p:extLst>
      <p:ext uri="{BB962C8B-B14F-4D97-AF65-F5344CB8AC3E}">
        <p14:creationId xmlns:p14="http://schemas.microsoft.com/office/powerpoint/2010/main" val="2864197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51520" y="116632"/>
            <a:ext cx="8892480" cy="400110"/>
          </a:xfrm>
          <a:prstGeom prst="rect">
            <a:avLst/>
          </a:prstGeom>
          <a:noFill/>
        </p:spPr>
        <p:txBody>
          <a:bodyPr wrap="square" rtlCol="0">
            <a:spAutoFit/>
          </a:bodyPr>
          <a:lstStyle/>
          <a:p>
            <a:r>
              <a:rPr lang="hu-HU" b="1" dirty="0"/>
              <a:t>MATEMATIKA 10. évfolyam 4 </a:t>
            </a:r>
            <a:r>
              <a:rPr lang="hu-HU" sz="2000" b="1" dirty="0"/>
              <a:t>évfolyamos</a:t>
            </a:r>
            <a:r>
              <a:rPr lang="hu-HU" b="1" dirty="0"/>
              <a:t> képzés  </a:t>
            </a:r>
            <a:r>
              <a:rPr lang="hu-HU" sz="1400" dirty="0"/>
              <a:t>(A 34 - 34 fős 10. c és d 33-33 fővel  vett részt)</a:t>
            </a:r>
            <a:endParaRPr lang="hu-HU" sz="1400" b="1" dirty="0"/>
          </a:p>
        </p:txBody>
      </p:sp>
      <p:sp>
        <p:nvSpPr>
          <p:cNvPr id="6" name="Szövegdoboz 5"/>
          <p:cNvSpPr txBox="1"/>
          <p:nvPr/>
        </p:nvSpPr>
        <p:spPr>
          <a:xfrm>
            <a:off x="5724128" y="3430072"/>
            <a:ext cx="3327648" cy="2308324"/>
          </a:xfrm>
          <a:prstGeom prst="rect">
            <a:avLst/>
          </a:prstGeom>
          <a:noFill/>
        </p:spPr>
        <p:txBody>
          <a:bodyPr wrap="square" rtlCol="0">
            <a:spAutoFit/>
          </a:bodyPr>
          <a:lstStyle/>
          <a:p>
            <a:pPr algn="just"/>
            <a:r>
              <a:rPr lang="hu-HU" altLang="hu-HU" b="1" dirty="0">
                <a:solidFill>
                  <a:srgbClr val="FF0000"/>
                </a:solidFill>
              </a:rPr>
              <a:t>2022-ben a 10. c és 10. d  matematika átlageredményénél szignifikánsan jobban  az ország (1556 intézményéből) 191 intézményében  teljesítettek. (A 4 évfolyamos gimnáziumok  </a:t>
            </a:r>
            <a:r>
              <a:rPr lang="hu-HU" altLang="hu-HU" b="1" dirty="0" err="1">
                <a:solidFill>
                  <a:srgbClr val="FF0000"/>
                </a:solidFill>
              </a:rPr>
              <a:t>nyolcadában</a:t>
            </a:r>
            <a:r>
              <a:rPr lang="hu-HU" altLang="hu-HU" b="1" dirty="0">
                <a:solidFill>
                  <a:srgbClr val="FF0000"/>
                </a:solidFill>
              </a:rPr>
              <a:t>.) </a:t>
            </a:r>
          </a:p>
          <a:p>
            <a:endParaRPr lang="hu-HU" dirty="0"/>
          </a:p>
        </p:txBody>
      </p:sp>
      <p:sp>
        <p:nvSpPr>
          <p:cNvPr id="5" name="Élőláb helye 4"/>
          <p:cNvSpPr>
            <a:spLocks noGrp="1"/>
          </p:cNvSpPr>
          <p:nvPr>
            <p:ph type="ftr" sz="quarter" idx="11"/>
          </p:nvPr>
        </p:nvSpPr>
        <p:spPr/>
        <p:txBody>
          <a:bodyPr/>
          <a:lstStyle/>
          <a:p>
            <a:r>
              <a:rPr lang="hu-HU" dirty="0"/>
              <a:t>Aszódi Evangélikus Petőfi Gimnázium, Általános Iskola  és Kollégium </a:t>
            </a:r>
          </a:p>
        </p:txBody>
      </p:sp>
      <p:pic>
        <p:nvPicPr>
          <p:cNvPr id="3" name="Kép 2">
            <a:extLst>
              <a:ext uri="{FF2B5EF4-FFF2-40B4-BE49-F238E27FC236}">
                <a16:creationId xmlns:a16="http://schemas.microsoft.com/office/drawing/2014/main" id="{45FA8BF0-51CD-B06F-7C5C-6524334A5945}"/>
              </a:ext>
            </a:extLst>
          </p:cNvPr>
          <p:cNvPicPr>
            <a:picLocks noChangeAspect="1"/>
          </p:cNvPicPr>
          <p:nvPr/>
        </p:nvPicPr>
        <p:blipFill>
          <a:blip r:embed="rId2"/>
          <a:stretch>
            <a:fillRect/>
          </a:stretch>
        </p:blipFill>
        <p:spPr>
          <a:xfrm>
            <a:off x="323528" y="516742"/>
            <a:ext cx="5184576" cy="5554903"/>
          </a:xfrm>
          <a:prstGeom prst="rect">
            <a:avLst/>
          </a:prstGeom>
        </p:spPr>
      </p:pic>
    </p:spTree>
    <p:extLst>
      <p:ext uri="{BB962C8B-B14F-4D97-AF65-F5344CB8AC3E}">
        <p14:creationId xmlns:p14="http://schemas.microsoft.com/office/powerpoint/2010/main" val="391728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78026" y="104244"/>
            <a:ext cx="4246817" cy="432048"/>
          </a:xfrm>
          <a:prstGeom prst="rect">
            <a:avLst/>
          </a:prstGeom>
        </p:spPr>
      </p:pic>
      <p:sp>
        <p:nvSpPr>
          <p:cNvPr id="9" name="Szövegdoboz 8"/>
          <p:cNvSpPr txBox="1"/>
          <p:nvPr/>
        </p:nvSpPr>
        <p:spPr>
          <a:xfrm>
            <a:off x="4406728" y="135602"/>
            <a:ext cx="2267744" cy="369332"/>
          </a:xfrm>
          <a:prstGeom prst="rect">
            <a:avLst/>
          </a:prstGeom>
          <a:noFill/>
        </p:spPr>
        <p:txBody>
          <a:bodyPr wrap="square" rtlCol="0">
            <a:spAutoFit/>
          </a:bodyPr>
          <a:lstStyle/>
          <a:p>
            <a:r>
              <a:rPr lang="hu-HU" b="1" dirty="0"/>
              <a:t>4 évf. képzés 10. évf.</a:t>
            </a:r>
          </a:p>
        </p:txBody>
      </p:sp>
      <p:sp>
        <p:nvSpPr>
          <p:cNvPr id="10" name="Szövegdoboz 9"/>
          <p:cNvSpPr txBox="1"/>
          <p:nvPr/>
        </p:nvSpPr>
        <p:spPr>
          <a:xfrm rot="5400000">
            <a:off x="3203788" y="-236341"/>
            <a:ext cx="461665" cy="1944216"/>
          </a:xfrm>
          <a:prstGeom prst="rect">
            <a:avLst/>
          </a:prstGeom>
          <a:noFill/>
        </p:spPr>
        <p:txBody>
          <a:bodyPr vert="vert270" wrap="square" rtlCol="0">
            <a:spAutoFit/>
          </a:bodyPr>
          <a:lstStyle/>
          <a:p>
            <a:r>
              <a:rPr lang="hu-HU" b="1" dirty="0"/>
              <a:t>MATEMATIKA</a:t>
            </a:r>
          </a:p>
        </p:txBody>
      </p:sp>
      <p:sp>
        <p:nvSpPr>
          <p:cNvPr id="12" name="Szövegdoboz 11"/>
          <p:cNvSpPr txBox="1"/>
          <p:nvPr/>
        </p:nvSpPr>
        <p:spPr>
          <a:xfrm>
            <a:off x="331966" y="1406970"/>
            <a:ext cx="3015898" cy="1200329"/>
          </a:xfrm>
          <a:prstGeom prst="rect">
            <a:avLst/>
          </a:prstGeom>
          <a:noFill/>
        </p:spPr>
        <p:txBody>
          <a:bodyPr wrap="square" rtlCol="0">
            <a:spAutoFit/>
          </a:bodyPr>
          <a:lstStyle/>
          <a:p>
            <a:pPr algn="just"/>
            <a:r>
              <a:rPr lang="hu-HU" dirty="0">
                <a:solidFill>
                  <a:srgbClr val="FF0000"/>
                </a:solidFill>
              </a:rPr>
              <a:t>2022-ben (a 10. c és d) mindkét osztály többsége jó vagy teljesítményt nyújtott matematikából.</a:t>
            </a:r>
          </a:p>
        </p:txBody>
      </p:sp>
      <p:sp>
        <p:nvSpPr>
          <p:cNvPr id="3" name="Élőláb helye 2"/>
          <p:cNvSpPr>
            <a:spLocks noGrp="1"/>
          </p:cNvSpPr>
          <p:nvPr>
            <p:ph type="ftr" sz="quarter" idx="11"/>
          </p:nvPr>
        </p:nvSpPr>
        <p:spPr/>
        <p:txBody>
          <a:bodyPr/>
          <a:lstStyle/>
          <a:p>
            <a:r>
              <a:rPr lang="hu-HU"/>
              <a:t>Aszódi Evangélikus Petőfi Gimnázium, Általános Iskola  és Kollégium </a:t>
            </a:r>
          </a:p>
        </p:txBody>
      </p:sp>
      <p:sp>
        <p:nvSpPr>
          <p:cNvPr id="2" name="Téglalap 1"/>
          <p:cNvSpPr/>
          <p:nvPr/>
        </p:nvSpPr>
        <p:spPr>
          <a:xfrm>
            <a:off x="6553199" y="135602"/>
            <a:ext cx="2329805" cy="369332"/>
          </a:xfrm>
          <a:prstGeom prst="rect">
            <a:avLst/>
          </a:prstGeom>
        </p:spPr>
        <p:txBody>
          <a:bodyPr wrap="none">
            <a:spAutoFit/>
          </a:bodyPr>
          <a:lstStyle/>
          <a:p>
            <a:r>
              <a:rPr lang="hu-HU" b="1" dirty="0"/>
              <a:t>(1 kör 1 tanulót jelent)</a:t>
            </a:r>
          </a:p>
        </p:txBody>
      </p:sp>
      <p:pic>
        <p:nvPicPr>
          <p:cNvPr id="6" name="Kép 5">
            <a:extLst>
              <a:ext uri="{FF2B5EF4-FFF2-40B4-BE49-F238E27FC236}">
                <a16:creationId xmlns:a16="http://schemas.microsoft.com/office/drawing/2014/main" id="{D1498828-BD3D-D6EC-29C1-4C865FB3FEE1}"/>
              </a:ext>
            </a:extLst>
          </p:cNvPr>
          <p:cNvPicPr>
            <a:picLocks noChangeAspect="1"/>
          </p:cNvPicPr>
          <p:nvPr/>
        </p:nvPicPr>
        <p:blipFill>
          <a:blip r:embed="rId3"/>
          <a:stretch>
            <a:fillRect/>
          </a:stretch>
        </p:blipFill>
        <p:spPr>
          <a:xfrm>
            <a:off x="3923928" y="905624"/>
            <a:ext cx="5124450" cy="5334000"/>
          </a:xfrm>
          <a:prstGeom prst="rect">
            <a:avLst/>
          </a:prstGeom>
        </p:spPr>
      </p:pic>
    </p:spTree>
    <p:extLst>
      <p:ext uri="{BB962C8B-B14F-4D97-AF65-F5344CB8AC3E}">
        <p14:creationId xmlns:p14="http://schemas.microsoft.com/office/powerpoint/2010/main" val="4147157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4075CA0D-4438-4265-8E90-6CBE7CC4B175}"/>
              </a:ext>
            </a:extLst>
          </p:cNvPr>
          <p:cNvSpPr>
            <a:spLocks noGrp="1"/>
          </p:cNvSpPr>
          <p:nvPr>
            <p:ph type="ftr" sz="quarter" idx="11"/>
          </p:nvPr>
        </p:nvSpPr>
        <p:spPr/>
        <p:txBody>
          <a:bodyPr/>
          <a:lstStyle/>
          <a:p>
            <a:r>
              <a:rPr lang="hu-HU"/>
              <a:t>Aszódi Evangélikus Petőfi Gimnázium, Általános Iskola  és Kollégium </a:t>
            </a:r>
          </a:p>
        </p:txBody>
      </p:sp>
      <p:sp>
        <p:nvSpPr>
          <p:cNvPr id="6" name="Szövegdoboz 5">
            <a:extLst>
              <a:ext uri="{FF2B5EF4-FFF2-40B4-BE49-F238E27FC236}">
                <a16:creationId xmlns:a16="http://schemas.microsoft.com/office/drawing/2014/main" id="{EA1CE47F-4B48-0C43-E2A8-39263280C40C}"/>
              </a:ext>
            </a:extLst>
          </p:cNvPr>
          <p:cNvSpPr txBox="1"/>
          <p:nvPr/>
        </p:nvSpPr>
        <p:spPr>
          <a:xfrm rot="5400000">
            <a:off x="7617532" y="-192595"/>
            <a:ext cx="461665" cy="1944216"/>
          </a:xfrm>
          <a:prstGeom prst="rect">
            <a:avLst/>
          </a:prstGeom>
          <a:noFill/>
        </p:spPr>
        <p:txBody>
          <a:bodyPr vert="vert270" wrap="square" rtlCol="0">
            <a:spAutoFit/>
          </a:bodyPr>
          <a:lstStyle/>
          <a:p>
            <a:r>
              <a:rPr lang="hu-HU" b="1" dirty="0"/>
              <a:t>MATEMATIKA</a:t>
            </a:r>
          </a:p>
        </p:txBody>
      </p:sp>
      <p:sp>
        <p:nvSpPr>
          <p:cNvPr id="7" name="Szövegdoboz 6">
            <a:extLst>
              <a:ext uri="{FF2B5EF4-FFF2-40B4-BE49-F238E27FC236}">
                <a16:creationId xmlns:a16="http://schemas.microsoft.com/office/drawing/2014/main" id="{53052EB4-CF51-7F90-1957-E6A7F7DF5072}"/>
              </a:ext>
            </a:extLst>
          </p:cNvPr>
          <p:cNvSpPr txBox="1"/>
          <p:nvPr/>
        </p:nvSpPr>
        <p:spPr>
          <a:xfrm>
            <a:off x="7020272" y="332656"/>
            <a:ext cx="2267744" cy="369332"/>
          </a:xfrm>
          <a:prstGeom prst="rect">
            <a:avLst/>
          </a:prstGeom>
          <a:noFill/>
        </p:spPr>
        <p:txBody>
          <a:bodyPr wrap="square" rtlCol="0">
            <a:spAutoFit/>
          </a:bodyPr>
          <a:lstStyle/>
          <a:p>
            <a:r>
              <a:rPr lang="hu-HU" b="1" dirty="0"/>
              <a:t>4 évf. képzés 10. évf.</a:t>
            </a:r>
          </a:p>
        </p:txBody>
      </p:sp>
      <p:pic>
        <p:nvPicPr>
          <p:cNvPr id="4" name="Kép 3">
            <a:extLst>
              <a:ext uri="{FF2B5EF4-FFF2-40B4-BE49-F238E27FC236}">
                <a16:creationId xmlns:a16="http://schemas.microsoft.com/office/drawing/2014/main" id="{FC57A208-FD1D-4EFF-E201-A5BD7788E47C}"/>
              </a:ext>
            </a:extLst>
          </p:cNvPr>
          <p:cNvPicPr>
            <a:picLocks noChangeAspect="1"/>
          </p:cNvPicPr>
          <p:nvPr/>
        </p:nvPicPr>
        <p:blipFill>
          <a:blip r:embed="rId2"/>
          <a:stretch>
            <a:fillRect/>
          </a:stretch>
        </p:blipFill>
        <p:spPr>
          <a:xfrm>
            <a:off x="679285" y="406356"/>
            <a:ext cx="6196972" cy="5115282"/>
          </a:xfrm>
          <a:prstGeom prst="rect">
            <a:avLst/>
          </a:prstGeom>
        </p:spPr>
      </p:pic>
    </p:spTree>
    <p:extLst>
      <p:ext uri="{BB962C8B-B14F-4D97-AF65-F5344CB8AC3E}">
        <p14:creationId xmlns:p14="http://schemas.microsoft.com/office/powerpoint/2010/main" val="3727568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0" y="0"/>
            <a:ext cx="8964996" cy="400110"/>
          </a:xfrm>
          <a:prstGeom prst="rect">
            <a:avLst/>
          </a:prstGeom>
          <a:noFill/>
        </p:spPr>
        <p:txBody>
          <a:bodyPr wrap="square" rtlCol="0">
            <a:spAutoFit/>
          </a:bodyPr>
          <a:lstStyle/>
          <a:p>
            <a:r>
              <a:rPr lang="hu-HU" b="1" dirty="0"/>
              <a:t> SZÖVEGÉRTÉS 10. évfolyam 4 </a:t>
            </a:r>
            <a:r>
              <a:rPr lang="hu-HU" sz="2000" b="1" dirty="0"/>
              <a:t>évfolyamos</a:t>
            </a:r>
            <a:r>
              <a:rPr lang="hu-HU" b="1" dirty="0"/>
              <a:t> képzés</a:t>
            </a:r>
            <a:r>
              <a:rPr lang="hu-HU" sz="1400" b="1" dirty="0"/>
              <a:t> </a:t>
            </a:r>
            <a:r>
              <a:rPr lang="hu-HU" sz="1400" b="1" dirty="0" err="1"/>
              <a:t>képzés</a:t>
            </a:r>
            <a:r>
              <a:rPr lang="hu-HU" sz="1400" b="1" dirty="0"/>
              <a:t>  </a:t>
            </a:r>
            <a:r>
              <a:rPr lang="hu-HU" sz="1400" dirty="0"/>
              <a:t>(A 34 - 34 fős 10. c és d 33-33 fővel  vett részt)</a:t>
            </a:r>
          </a:p>
        </p:txBody>
      </p:sp>
      <p:sp>
        <p:nvSpPr>
          <p:cNvPr id="5" name="Szövegdoboz 4"/>
          <p:cNvSpPr txBox="1"/>
          <p:nvPr/>
        </p:nvSpPr>
        <p:spPr>
          <a:xfrm>
            <a:off x="5465733" y="3933742"/>
            <a:ext cx="3629533" cy="1846659"/>
          </a:xfrm>
          <a:prstGeom prst="rect">
            <a:avLst/>
          </a:prstGeom>
          <a:noFill/>
        </p:spPr>
        <p:txBody>
          <a:bodyPr wrap="square" rtlCol="0">
            <a:spAutoFit/>
          </a:bodyPr>
          <a:lstStyle/>
          <a:p>
            <a:pPr algn="just"/>
            <a:r>
              <a:rPr lang="hu-HU" altLang="hu-HU" sz="1600" b="1" dirty="0">
                <a:solidFill>
                  <a:srgbClr val="FF0000"/>
                </a:solidFill>
              </a:rPr>
              <a:t>2022-ben a 10. c, 10. d  szövegértés átlageredményénél szignifikánsan jobban  az ország (1556 intézményéből) 237 intézményében  teljesítettek jobban. (Az 508  négyévfolyamos gimnáziumból közül  122 telephelyen.) </a:t>
            </a:r>
          </a:p>
          <a:p>
            <a:endParaRPr lang="hu-HU" dirty="0"/>
          </a:p>
        </p:txBody>
      </p:sp>
      <p:sp>
        <p:nvSpPr>
          <p:cNvPr id="6" name="Élőláb helye 5"/>
          <p:cNvSpPr>
            <a:spLocks noGrp="1"/>
          </p:cNvSpPr>
          <p:nvPr>
            <p:ph type="ftr" sz="quarter" idx="11"/>
          </p:nvPr>
        </p:nvSpPr>
        <p:spPr>
          <a:xfrm>
            <a:off x="3203848" y="6309320"/>
            <a:ext cx="2895600" cy="365125"/>
          </a:xfrm>
        </p:spPr>
        <p:txBody>
          <a:bodyPr/>
          <a:lstStyle/>
          <a:p>
            <a:r>
              <a:rPr lang="hu-HU" dirty="0"/>
              <a:t>Aszódi Evangélikus Petőfi Gimnázium Általános Iskola  és Kollégium </a:t>
            </a:r>
          </a:p>
        </p:txBody>
      </p:sp>
      <p:pic>
        <p:nvPicPr>
          <p:cNvPr id="3" name="Kép 2">
            <a:extLst>
              <a:ext uri="{FF2B5EF4-FFF2-40B4-BE49-F238E27FC236}">
                <a16:creationId xmlns:a16="http://schemas.microsoft.com/office/drawing/2014/main" id="{C5093E0D-55B2-FFB0-D95B-D688FAABC0A5}"/>
              </a:ext>
            </a:extLst>
          </p:cNvPr>
          <p:cNvPicPr>
            <a:picLocks noChangeAspect="1"/>
          </p:cNvPicPr>
          <p:nvPr/>
        </p:nvPicPr>
        <p:blipFill>
          <a:blip r:embed="rId2"/>
          <a:stretch>
            <a:fillRect/>
          </a:stretch>
        </p:blipFill>
        <p:spPr>
          <a:xfrm>
            <a:off x="251520" y="476673"/>
            <a:ext cx="4972120" cy="5570912"/>
          </a:xfrm>
          <a:prstGeom prst="rect">
            <a:avLst/>
          </a:prstGeom>
        </p:spPr>
      </p:pic>
    </p:spTree>
    <p:extLst>
      <p:ext uri="{BB962C8B-B14F-4D97-AF65-F5344CB8AC3E}">
        <p14:creationId xmlns:p14="http://schemas.microsoft.com/office/powerpoint/2010/main" val="10048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1"/>
          </p:nvPr>
        </p:nvSpPr>
        <p:spPr/>
        <p:txBody>
          <a:bodyPr/>
          <a:lstStyle/>
          <a:p>
            <a:r>
              <a:rPr lang="hu-HU" sz="1000" dirty="0"/>
              <a:t>Aszódi Evangélikus Petőfi Gimnázium, Általános Iskola  és Kollégium </a:t>
            </a:r>
          </a:p>
        </p:txBody>
      </p:sp>
      <p:sp>
        <p:nvSpPr>
          <p:cNvPr id="3" name="Szövegdoboz 2"/>
          <p:cNvSpPr txBox="1"/>
          <p:nvPr/>
        </p:nvSpPr>
        <p:spPr>
          <a:xfrm>
            <a:off x="287016" y="332656"/>
            <a:ext cx="8461448" cy="523220"/>
          </a:xfrm>
          <a:prstGeom prst="rect">
            <a:avLst/>
          </a:prstGeom>
          <a:noFill/>
        </p:spPr>
        <p:txBody>
          <a:bodyPr wrap="square" rtlCol="0">
            <a:spAutoFit/>
          </a:bodyPr>
          <a:lstStyle/>
          <a:p>
            <a:pPr algn="ctr"/>
            <a:r>
              <a:rPr lang="hu-HU" sz="1400" b="1" dirty="0">
                <a:solidFill>
                  <a:srgbClr val="FF0000"/>
                </a:solidFill>
              </a:rPr>
              <a:t>2022-es</a:t>
            </a:r>
            <a:r>
              <a:rPr lang="hu-HU" sz="1400" dirty="0">
                <a:solidFill>
                  <a:srgbClr val="FF0000"/>
                </a:solidFill>
              </a:rPr>
              <a:t> átlageredményeink tantárgyanként (2021/2022-es tanévtől új mérési területek!), évfolyamonként, képzési formánként az </a:t>
            </a:r>
            <a:r>
              <a:rPr lang="hu-HU" sz="1400" b="1" dirty="0">
                <a:solidFill>
                  <a:srgbClr val="FF0000"/>
                </a:solidFill>
              </a:rPr>
              <a:t>országos átlageredményekhez képest </a:t>
            </a:r>
          </a:p>
        </p:txBody>
      </p:sp>
      <p:pic>
        <p:nvPicPr>
          <p:cNvPr id="7" name="Kép 6">
            <a:extLst>
              <a:ext uri="{FF2B5EF4-FFF2-40B4-BE49-F238E27FC236}">
                <a16:creationId xmlns:a16="http://schemas.microsoft.com/office/drawing/2014/main" id="{4F9AF61D-BA99-7ED9-0B7F-8D19BC32A10A}"/>
              </a:ext>
            </a:extLst>
          </p:cNvPr>
          <p:cNvPicPr>
            <a:picLocks noChangeAspect="1"/>
          </p:cNvPicPr>
          <p:nvPr/>
        </p:nvPicPr>
        <p:blipFill>
          <a:blip r:embed="rId3"/>
          <a:stretch>
            <a:fillRect/>
          </a:stretch>
        </p:blipFill>
        <p:spPr>
          <a:xfrm>
            <a:off x="179512" y="980728"/>
            <a:ext cx="3638550" cy="5276850"/>
          </a:xfrm>
          <a:prstGeom prst="rect">
            <a:avLst/>
          </a:prstGeom>
        </p:spPr>
      </p:pic>
      <p:pic>
        <p:nvPicPr>
          <p:cNvPr id="9" name="Kép 8">
            <a:extLst>
              <a:ext uri="{FF2B5EF4-FFF2-40B4-BE49-F238E27FC236}">
                <a16:creationId xmlns:a16="http://schemas.microsoft.com/office/drawing/2014/main" id="{5CBC73C8-8D31-2C3C-F13C-FF937DEEBBDC}"/>
              </a:ext>
            </a:extLst>
          </p:cNvPr>
          <p:cNvPicPr>
            <a:picLocks noChangeAspect="1"/>
          </p:cNvPicPr>
          <p:nvPr/>
        </p:nvPicPr>
        <p:blipFill>
          <a:blip r:embed="rId4"/>
          <a:stretch>
            <a:fillRect/>
          </a:stretch>
        </p:blipFill>
        <p:spPr>
          <a:xfrm>
            <a:off x="4561367" y="2257078"/>
            <a:ext cx="3590925" cy="4000500"/>
          </a:xfrm>
          <a:prstGeom prst="rect">
            <a:avLst/>
          </a:prstGeom>
        </p:spPr>
      </p:pic>
      <p:pic>
        <p:nvPicPr>
          <p:cNvPr id="11" name="Kép 10">
            <a:extLst>
              <a:ext uri="{FF2B5EF4-FFF2-40B4-BE49-F238E27FC236}">
                <a16:creationId xmlns:a16="http://schemas.microsoft.com/office/drawing/2014/main" id="{4C582171-13CE-B845-2640-59E83D8CE186}"/>
              </a:ext>
            </a:extLst>
          </p:cNvPr>
          <p:cNvPicPr>
            <a:picLocks noChangeAspect="1"/>
          </p:cNvPicPr>
          <p:nvPr/>
        </p:nvPicPr>
        <p:blipFill>
          <a:blip r:embed="rId5"/>
          <a:stretch>
            <a:fillRect/>
          </a:stretch>
        </p:blipFill>
        <p:spPr>
          <a:xfrm>
            <a:off x="4513740" y="1318953"/>
            <a:ext cx="3638551" cy="938125"/>
          </a:xfrm>
          <a:prstGeom prst="rect">
            <a:avLst/>
          </a:prstGeom>
        </p:spPr>
      </p:pic>
    </p:spTree>
    <p:extLst>
      <p:ext uri="{BB962C8B-B14F-4D97-AF65-F5344CB8AC3E}">
        <p14:creationId xmlns:p14="http://schemas.microsoft.com/office/powerpoint/2010/main" val="495438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07504" y="1196752"/>
            <a:ext cx="2915902" cy="1754326"/>
          </a:xfrm>
          <a:prstGeom prst="rect">
            <a:avLst/>
          </a:prstGeom>
          <a:noFill/>
        </p:spPr>
        <p:txBody>
          <a:bodyPr wrap="square" rtlCol="0">
            <a:spAutoFit/>
          </a:bodyPr>
          <a:lstStyle/>
          <a:p>
            <a:pPr algn="just"/>
            <a:r>
              <a:rPr lang="hu-HU" dirty="0">
                <a:solidFill>
                  <a:srgbClr val="FF0000"/>
                </a:solidFill>
              </a:rPr>
              <a:t>A  2022-ben 10. c és d osztályban 5 tanuló kivételével mindenki jó és kiemelkedő képességszinteken teljesített szövegértésből. </a:t>
            </a:r>
          </a:p>
        </p:txBody>
      </p:sp>
      <p:pic>
        <p:nvPicPr>
          <p:cNvPr id="7" name="Kép 6"/>
          <p:cNvPicPr>
            <a:picLocks noChangeAspect="1"/>
          </p:cNvPicPr>
          <p:nvPr/>
        </p:nvPicPr>
        <p:blipFill>
          <a:blip r:embed="rId2"/>
          <a:stretch>
            <a:fillRect/>
          </a:stretch>
        </p:blipFill>
        <p:spPr>
          <a:xfrm>
            <a:off x="2324603" y="188640"/>
            <a:ext cx="4246817" cy="432048"/>
          </a:xfrm>
          <a:prstGeom prst="rect">
            <a:avLst/>
          </a:prstGeom>
        </p:spPr>
      </p:pic>
      <p:sp>
        <p:nvSpPr>
          <p:cNvPr id="8" name="Szövegdoboz 7"/>
          <p:cNvSpPr txBox="1"/>
          <p:nvPr/>
        </p:nvSpPr>
        <p:spPr>
          <a:xfrm>
            <a:off x="6571420" y="188640"/>
            <a:ext cx="2267744" cy="369332"/>
          </a:xfrm>
          <a:prstGeom prst="rect">
            <a:avLst/>
          </a:prstGeom>
          <a:noFill/>
        </p:spPr>
        <p:txBody>
          <a:bodyPr wrap="square" rtlCol="0">
            <a:spAutoFit/>
          </a:bodyPr>
          <a:lstStyle/>
          <a:p>
            <a:r>
              <a:rPr lang="hu-HU" b="1" dirty="0"/>
              <a:t>4 évf. képzés 10. évf.</a:t>
            </a:r>
          </a:p>
        </p:txBody>
      </p:sp>
      <p:sp>
        <p:nvSpPr>
          <p:cNvPr id="9" name="Szövegdoboz 8"/>
          <p:cNvSpPr txBox="1"/>
          <p:nvPr/>
        </p:nvSpPr>
        <p:spPr>
          <a:xfrm rot="5400000">
            <a:off x="1100215" y="-567444"/>
            <a:ext cx="461665" cy="1944216"/>
          </a:xfrm>
          <a:prstGeom prst="rect">
            <a:avLst/>
          </a:prstGeom>
          <a:noFill/>
        </p:spPr>
        <p:txBody>
          <a:bodyPr vert="vert270" wrap="square" rtlCol="0">
            <a:spAutoFit/>
          </a:bodyPr>
          <a:lstStyle/>
          <a:p>
            <a:r>
              <a:rPr lang="hu-HU" b="1" dirty="0"/>
              <a:t>SZÖVEGÉRTÉS</a:t>
            </a:r>
          </a:p>
        </p:txBody>
      </p:sp>
      <p:sp>
        <p:nvSpPr>
          <p:cNvPr id="11" name="Élőláb helye 10"/>
          <p:cNvSpPr>
            <a:spLocks noGrp="1"/>
          </p:cNvSpPr>
          <p:nvPr>
            <p:ph type="ftr" sz="quarter" idx="11"/>
          </p:nvPr>
        </p:nvSpPr>
        <p:spPr/>
        <p:txBody>
          <a:bodyPr/>
          <a:lstStyle/>
          <a:p>
            <a:r>
              <a:rPr lang="hu-HU"/>
              <a:t>Aszódi Evangélikus Petőfi Gimnázium, Általános Iskola  és Kollégium </a:t>
            </a:r>
          </a:p>
        </p:txBody>
      </p:sp>
      <p:pic>
        <p:nvPicPr>
          <p:cNvPr id="3" name="Kép 2">
            <a:extLst>
              <a:ext uri="{FF2B5EF4-FFF2-40B4-BE49-F238E27FC236}">
                <a16:creationId xmlns:a16="http://schemas.microsoft.com/office/drawing/2014/main" id="{726C38A1-159C-7CCA-075A-A8BE06813287}"/>
              </a:ext>
            </a:extLst>
          </p:cNvPr>
          <p:cNvPicPr>
            <a:picLocks noChangeAspect="1"/>
          </p:cNvPicPr>
          <p:nvPr/>
        </p:nvPicPr>
        <p:blipFill>
          <a:blip r:embed="rId3"/>
          <a:stretch>
            <a:fillRect/>
          </a:stretch>
        </p:blipFill>
        <p:spPr>
          <a:xfrm>
            <a:off x="3178609" y="708154"/>
            <a:ext cx="5682382" cy="5441692"/>
          </a:xfrm>
          <a:prstGeom prst="rect">
            <a:avLst/>
          </a:prstGeom>
        </p:spPr>
      </p:pic>
    </p:spTree>
    <p:extLst>
      <p:ext uri="{BB962C8B-B14F-4D97-AF65-F5344CB8AC3E}">
        <p14:creationId xmlns:p14="http://schemas.microsoft.com/office/powerpoint/2010/main" val="309461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F2DE6ECB-5B06-43C0-8C1A-C5EE51E5C4B3}"/>
              </a:ext>
            </a:extLst>
          </p:cNvPr>
          <p:cNvSpPr>
            <a:spLocks noGrp="1"/>
          </p:cNvSpPr>
          <p:nvPr>
            <p:ph type="ftr" sz="quarter" idx="11"/>
          </p:nvPr>
        </p:nvSpPr>
        <p:spPr/>
        <p:txBody>
          <a:bodyPr/>
          <a:lstStyle/>
          <a:p>
            <a:r>
              <a:rPr lang="hu-HU"/>
              <a:t>Aszódi Evangélikus Petőfi Gimnázium, Általános Iskola  és Kollégium </a:t>
            </a:r>
          </a:p>
        </p:txBody>
      </p:sp>
      <p:pic>
        <p:nvPicPr>
          <p:cNvPr id="4" name="Kép 3">
            <a:extLst>
              <a:ext uri="{FF2B5EF4-FFF2-40B4-BE49-F238E27FC236}">
                <a16:creationId xmlns:a16="http://schemas.microsoft.com/office/drawing/2014/main" id="{BB70527F-D72A-E561-5A3E-D801F588D054}"/>
              </a:ext>
            </a:extLst>
          </p:cNvPr>
          <p:cNvPicPr>
            <a:picLocks noChangeAspect="1"/>
          </p:cNvPicPr>
          <p:nvPr/>
        </p:nvPicPr>
        <p:blipFill>
          <a:blip r:embed="rId2"/>
          <a:stretch>
            <a:fillRect/>
          </a:stretch>
        </p:blipFill>
        <p:spPr>
          <a:xfrm>
            <a:off x="107504" y="136525"/>
            <a:ext cx="7103218" cy="5291286"/>
          </a:xfrm>
          <a:prstGeom prst="rect">
            <a:avLst/>
          </a:prstGeom>
        </p:spPr>
      </p:pic>
      <p:sp>
        <p:nvSpPr>
          <p:cNvPr id="6" name="Szövegdoboz 5">
            <a:extLst>
              <a:ext uri="{FF2B5EF4-FFF2-40B4-BE49-F238E27FC236}">
                <a16:creationId xmlns:a16="http://schemas.microsoft.com/office/drawing/2014/main" id="{D74DD03C-101C-7661-A8D0-C2FFF4FF873E}"/>
              </a:ext>
            </a:extLst>
          </p:cNvPr>
          <p:cNvSpPr txBox="1"/>
          <p:nvPr/>
        </p:nvSpPr>
        <p:spPr>
          <a:xfrm>
            <a:off x="6588224" y="116632"/>
            <a:ext cx="2267744" cy="369332"/>
          </a:xfrm>
          <a:prstGeom prst="rect">
            <a:avLst/>
          </a:prstGeom>
          <a:noFill/>
        </p:spPr>
        <p:txBody>
          <a:bodyPr wrap="square" rtlCol="0">
            <a:spAutoFit/>
          </a:bodyPr>
          <a:lstStyle/>
          <a:p>
            <a:r>
              <a:rPr lang="hu-HU" b="1" dirty="0"/>
              <a:t>4 évf. képzés 10. évf.</a:t>
            </a:r>
          </a:p>
        </p:txBody>
      </p:sp>
    </p:spTree>
    <p:extLst>
      <p:ext uri="{BB962C8B-B14F-4D97-AF65-F5344CB8AC3E}">
        <p14:creationId xmlns:p14="http://schemas.microsoft.com/office/powerpoint/2010/main" val="4175603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3046802" y="75982"/>
            <a:ext cx="5040560" cy="369332"/>
          </a:xfrm>
          <a:prstGeom prst="rect">
            <a:avLst/>
          </a:prstGeom>
          <a:noFill/>
        </p:spPr>
        <p:txBody>
          <a:bodyPr wrap="square" rtlCol="0">
            <a:spAutoFit/>
          </a:bodyPr>
          <a:lstStyle/>
          <a:p>
            <a:r>
              <a:rPr lang="hu-HU" b="1" dirty="0"/>
              <a:t>10. évfolyam 4 évfolyamos képzés</a:t>
            </a:r>
          </a:p>
        </p:txBody>
      </p:sp>
      <p:sp>
        <p:nvSpPr>
          <p:cNvPr id="7" name="Élőláb helye 6"/>
          <p:cNvSpPr>
            <a:spLocks noGrp="1"/>
          </p:cNvSpPr>
          <p:nvPr>
            <p:ph type="ftr" sz="quarter" idx="11"/>
          </p:nvPr>
        </p:nvSpPr>
        <p:spPr/>
        <p:txBody>
          <a:bodyPr/>
          <a:lstStyle/>
          <a:p>
            <a:r>
              <a:rPr lang="hu-HU"/>
              <a:t>Aszódi Evangélikus Petőfi Gimnázium, Általános Iskola  és Kollégium </a:t>
            </a:r>
          </a:p>
        </p:txBody>
      </p:sp>
      <p:sp>
        <p:nvSpPr>
          <p:cNvPr id="9" name="Téglalap 8"/>
          <p:cNvSpPr/>
          <p:nvPr/>
        </p:nvSpPr>
        <p:spPr>
          <a:xfrm>
            <a:off x="107504" y="5932297"/>
            <a:ext cx="8726090" cy="523220"/>
          </a:xfrm>
          <a:prstGeom prst="rect">
            <a:avLst/>
          </a:prstGeom>
        </p:spPr>
        <p:txBody>
          <a:bodyPr wrap="square">
            <a:spAutoFit/>
          </a:bodyPr>
          <a:lstStyle/>
          <a:p>
            <a:pPr algn="just"/>
            <a:r>
              <a:rPr lang="hu-HU" sz="1400" dirty="0">
                <a:solidFill>
                  <a:srgbClr val="FF0000"/>
                </a:solidFill>
              </a:rPr>
              <a:t>A 2021-es 4 évfolyamos tizedikes matematika átlageredmény </a:t>
            </a:r>
            <a:r>
              <a:rPr lang="hu-HU" sz="1400" dirty="0" err="1">
                <a:solidFill>
                  <a:srgbClr val="FF0000"/>
                </a:solidFill>
              </a:rPr>
              <a:t>szign</a:t>
            </a:r>
            <a:r>
              <a:rPr lang="hu-HU" sz="1400" dirty="0">
                <a:solidFill>
                  <a:srgbClr val="FF0000"/>
                </a:solidFill>
              </a:rPr>
              <a:t>. megegyezik az előző három év tizedikeseinek eredményével, míg a szövegértés feladatlapok jobban sikerültek.</a:t>
            </a:r>
          </a:p>
        </p:txBody>
      </p:sp>
      <p:sp>
        <p:nvSpPr>
          <p:cNvPr id="4" name="Szövegdoboz 3"/>
          <p:cNvSpPr txBox="1"/>
          <p:nvPr/>
        </p:nvSpPr>
        <p:spPr>
          <a:xfrm>
            <a:off x="179512" y="167303"/>
            <a:ext cx="1584176" cy="369332"/>
          </a:xfrm>
          <a:prstGeom prst="rect">
            <a:avLst/>
          </a:prstGeom>
          <a:noFill/>
        </p:spPr>
        <p:txBody>
          <a:bodyPr wrap="square" rtlCol="0">
            <a:spAutoFit/>
          </a:bodyPr>
          <a:lstStyle/>
          <a:p>
            <a:r>
              <a:rPr lang="hu-HU" dirty="0"/>
              <a:t>MATEMATIKA</a:t>
            </a:r>
          </a:p>
        </p:txBody>
      </p:sp>
      <p:pic>
        <p:nvPicPr>
          <p:cNvPr id="3" name="Kép 2">
            <a:extLst>
              <a:ext uri="{FF2B5EF4-FFF2-40B4-BE49-F238E27FC236}">
                <a16:creationId xmlns:a16="http://schemas.microsoft.com/office/drawing/2014/main" id="{CBAB8B9C-CDDB-1345-66A8-E636679D4131}"/>
              </a:ext>
            </a:extLst>
          </p:cNvPr>
          <p:cNvPicPr>
            <a:picLocks noChangeAspect="1"/>
          </p:cNvPicPr>
          <p:nvPr/>
        </p:nvPicPr>
        <p:blipFill>
          <a:blip r:embed="rId2"/>
          <a:stretch>
            <a:fillRect/>
          </a:stretch>
        </p:blipFill>
        <p:spPr>
          <a:xfrm>
            <a:off x="87792" y="457170"/>
            <a:ext cx="4586513" cy="4611216"/>
          </a:xfrm>
          <a:prstGeom prst="rect">
            <a:avLst/>
          </a:prstGeom>
        </p:spPr>
      </p:pic>
      <p:pic>
        <p:nvPicPr>
          <p:cNvPr id="6" name="Kép 5">
            <a:extLst>
              <a:ext uri="{FF2B5EF4-FFF2-40B4-BE49-F238E27FC236}">
                <a16:creationId xmlns:a16="http://schemas.microsoft.com/office/drawing/2014/main" id="{2E6F9BC1-C292-CFFA-FE64-CC2904C853CB}"/>
              </a:ext>
            </a:extLst>
          </p:cNvPr>
          <p:cNvPicPr>
            <a:picLocks noChangeAspect="1"/>
          </p:cNvPicPr>
          <p:nvPr/>
        </p:nvPicPr>
        <p:blipFill>
          <a:blip r:embed="rId3"/>
          <a:stretch>
            <a:fillRect/>
          </a:stretch>
        </p:blipFill>
        <p:spPr>
          <a:xfrm>
            <a:off x="4249470" y="712254"/>
            <a:ext cx="4556812" cy="4780185"/>
          </a:xfrm>
          <a:prstGeom prst="rect">
            <a:avLst/>
          </a:prstGeom>
        </p:spPr>
      </p:pic>
      <p:sp>
        <p:nvSpPr>
          <p:cNvPr id="11" name="Szövegdoboz 10">
            <a:extLst>
              <a:ext uri="{FF2B5EF4-FFF2-40B4-BE49-F238E27FC236}">
                <a16:creationId xmlns:a16="http://schemas.microsoft.com/office/drawing/2014/main" id="{FFB66D4F-B4D5-4989-B7F7-E651227174E4}"/>
              </a:ext>
            </a:extLst>
          </p:cNvPr>
          <p:cNvSpPr txBox="1"/>
          <p:nvPr/>
        </p:nvSpPr>
        <p:spPr>
          <a:xfrm>
            <a:off x="6300192" y="903896"/>
            <a:ext cx="2276781" cy="461665"/>
          </a:xfrm>
          <a:prstGeom prst="rect">
            <a:avLst/>
          </a:prstGeom>
          <a:noFill/>
        </p:spPr>
        <p:txBody>
          <a:bodyPr wrap="square" rtlCol="0">
            <a:spAutoFit/>
          </a:bodyPr>
          <a:lstStyle/>
          <a:p>
            <a:r>
              <a:rPr lang="hu-HU" sz="2400" b="1" dirty="0"/>
              <a:t>SZÖVEGÉRTÉS</a:t>
            </a:r>
          </a:p>
        </p:txBody>
      </p:sp>
    </p:spTree>
    <p:extLst>
      <p:ext uri="{BB962C8B-B14F-4D97-AF65-F5344CB8AC3E}">
        <p14:creationId xmlns:p14="http://schemas.microsoft.com/office/powerpoint/2010/main" val="3895421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9BAA5497-7F9C-5DF2-71F5-FD337F8E5685}"/>
              </a:ext>
            </a:extLst>
          </p:cNvPr>
          <p:cNvSpPr>
            <a:spLocks noGrp="1"/>
          </p:cNvSpPr>
          <p:nvPr>
            <p:ph type="ftr" sz="quarter" idx="11"/>
          </p:nvPr>
        </p:nvSpPr>
        <p:spPr/>
        <p:txBody>
          <a:bodyPr/>
          <a:lstStyle/>
          <a:p>
            <a:r>
              <a:rPr lang="hu-HU"/>
              <a:t>Aszódi Evangélikus Petőfi Gimnázium, Általános Iskola  és Kollégium </a:t>
            </a:r>
          </a:p>
        </p:txBody>
      </p:sp>
      <p:pic>
        <p:nvPicPr>
          <p:cNvPr id="4" name="Kép 3">
            <a:extLst>
              <a:ext uri="{FF2B5EF4-FFF2-40B4-BE49-F238E27FC236}">
                <a16:creationId xmlns:a16="http://schemas.microsoft.com/office/drawing/2014/main" id="{29729DDF-F99F-F21F-40CB-A0BC3327CD2B}"/>
              </a:ext>
            </a:extLst>
          </p:cNvPr>
          <p:cNvPicPr>
            <a:picLocks noChangeAspect="1"/>
          </p:cNvPicPr>
          <p:nvPr/>
        </p:nvPicPr>
        <p:blipFill>
          <a:blip r:embed="rId2"/>
          <a:stretch>
            <a:fillRect/>
          </a:stretch>
        </p:blipFill>
        <p:spPr>
          <a:xfrm>
            <a:off x="4139952" y="3717032"/>
            <a:ext cx="4795268" cy="1372741"/>
          </a:xfrm>
          <a:prstGeom prst="rect">
            <a:avLst/>
          </a:prstGeom>
        </p:spPr>
      </p:pic>
      <p:sp>
        <p:nvSpPr>
          <p:cNvPr id="7" name="Szövegdoboz 6">
            <a:extLst>
              <a:ext uri="{FF2B5EF4-FFF2-40B4-BE49-F238E27FC236}">
                <a16:creationId xmlns:a16="http://schemas.microsoft.com/office/drawing/2014/main" id="{6DC954EA-7C92-1DBB-C4F0-124145C31F66}"/>
              </a:ext>
            </a:extLst>
          </p:cNvPr>
          <p:cNvSpPr txBox="1"/>
          <p:nvPr/>
        </p:nvSpPr>
        <p:spPr>
          <a:xfrm>
            <a:off x="899592" y="25987"/>
            <a:ext cx="6858000" cy="369332"/>
          </a:xfrm>
          <a:prstGeom prst="rect">
            <a:avLst/>
          </a:prstGeom>
          <a:noFill/>
        </p:spPr>
        <p:txBody>
          <a:bodyPr wrap="square">
            <a:spAutoFit/>
          </a:bodyPr>
          <a:lstStyle/>
          <a:p>
            <a:r>
              <a:rPr lang="hu-HU" dirty="0"/>
              <a:t>A Háttérkérdőívre és a családiháttér-indexre vonatkozó létszámadatok</a:t>
            </a:r>
          </a:p>
        </p:txBody>
      </p:sp>
      <p:pic>
        <p:nvPicPr>
          <p:cNvPr id="9" name="Kép 8">
            <a:extLst>
              <a:ext uri="{FF2B5EF4-FFF2-40B4-BE49-F238E27FC236}">
                <a16:creationId xmlns:a16="http://schemas.microsoft.com/office/drawing/2014/main" id="{214E5320-50CA-9128-C293-E2C1B19294F7}"/>
              </a:ext>
            </a:extLst>
          </p:cNvPr>
          <p:cNvPicPr>
            <a:picLocks noChangeAspect="1"/>
          </p:cNvPicPr>
          <p:nvPr/>
        </p:nvPicPr>
        <p:blipFill>
          <a:blip r:embed="rId3"/>
          <a:stretch>
            <a:fillRect/>
          </a:stretch>
        </p:blipFill>
        <p:spPr>
          <a:xfrm>
            <a:off x="3995936" y="784994"/>
            <a:ext cx="5148064" cy="2422574"/>
          </a:xfrm>
          <a:prstGeom prst="rect">
            <a:avLst/>
          </a:prstGeom>
        </p:spPr>
      </p:pic>
      <p:pic>
        <p:nvPicPr>
          <p:cNvPr id="11" name="Kép 10">
            <a:extLst>
              <a:ext uri="{FF2B5EF4-FFF2-40B4-BE49-F238E27FC236}">
                <a16:creationId xmlns:a16="http://schemas.microsoft.com/office/drawing/2014/main" id="{D69FEF2A-974A-828E-EDF9-78904805BF41}"/>
              </a:ext>
            </a:extLst>
          </p:cNvPr>
          <p:cNvPicPr>
            <a:picLocks noChangeAspect="1"/>
          </p:cNvPicPr>
          <p:nvPr/>
        </p:nvPicPr>
        <p:blipFill>
          <a:blip r:embed="rId4"/>
          <a:stretch>
            <a:fillRect/>
          </a:stretch>
        </p:blipFill>
        <p:spPr>
          <a:xfrm>
            <a:off x="91099" y="4543611"/>
            <a:ext cx="4048853" cy="1236340"/>
          </a:xfrm>
          <a:prstGeom prst="rect">
            <a:avLst/>
          </a:prstGeom>
        </p:spPr>
      </p:pic>
      <p:sp>
        <p:nvSpPr>
          <p:cNvPr id="12" name="Szövegdoboz 11">
            <a:extLst>
              <a:ext uri="{FF2B5EF4-FFF2-40B4-BE49-F238E27FC236}">
                <a16:creationId xmlns:a16="http://schemas.microsoft.com/office/drawing/2014/main" id="{F5F47C9D-E2F5-19C6-7CEF-81C5AC1C422A}"/>
              </a:ext>
            </a:extLst>
          </p:cNvPr>
          <p:cNvSpPr txBox="1"/>
          <p:nvPr/>
        </p:nvSpPr>
        <p:spPr>
          <a:xfrm>
            <a:off x="7423611" y="345596"/>
            <a:ext cx="1728192" cy="369332"/>
          </a:xfrm>
          <a:prstGeom prst="rect">
            <a:avLst/>
          </a:prstGeom>
          <a:noFill/>
        </p:spPr>
        <p:txBody>
          <a:bodyPr wrap="square" rtlCol="0">
            <a:spAutoFit/>
          </a:bodyPr>
          <a:lstStyle/>
          <a:p>
            <a:r>
              <a:rPr lang="hu-HU" dirty="0"/>
              <a:t>10. évf.</a:t>
            </a:r>
          </a:p>
        </p:txBody>
      </p:sp>
      <p:sp>
        <p:nvSpPr>
          <p:cNvPr id="5" name="Szövegdoboz 4">
            <a:extLst>
              <a:ext uri="{FF2B5EF4-FFF2-40B4-BE49-F238E27FC236}">
                <a16:creationId xmlns:a16="http://schemas.microsoft.com/office/drawing/2014/main" id="{83450CCA-DCE4-23A1-6A76-62EC776F9E3D}"/>
              </a:ext>
            </a:extLst>
          </p:cNvPr>
          <p:cNvSpPr txBox="1"/>
          <p:nvPr/>
        </p:nvSpPr>
        <p:spPr>
          <a:xfrm>
            <a:off x="3098803" y="4548954"/>
            <a:ext cx="1728192" cy="369332"/>
          </a:xfrm>
          <a:prstGeom prst="rect">
            <a:avLst/>
          </a:prstGeom>
          <a:noFill/>
        </p:spPr>
        <p:txBody>
          <a:bodyPr wrap="square" rtlCol="0">
            <a:spAutoFit/>
          </a:bodyPr>
          <a:lstStyle/>
          <a:p>
            <a:r>
              <a:rPr lang="hu-HU" dirty="0"/>
              <a:t>8. évf.</a:t>
            </a:r>
          </a:p>
        </p:txBody>
      </p:sp>
      <p:pic>
        <p:nvPicPr>
          <p:cNvPr id="14" name="Kép 13">
            <a:extLst>
              <a:ext uri="{FF2B5EF4-FFF2-40B4-BE49-F238E27FC236}">
                <a16:creationId xmlns:a16="http://schemas.microsoft.com/office/drawing/2014/main" id="{2AD825D5-6EA6-09A8-11B4-3D9190737C6E}"/>
              </a:ext>
            </a:extLst>
          </p:cNvPr>
          <p:cNvPicPr>
            <a:picLocks noChangeAspect="1"/>
          </p:cNvPicPr>
          <p:nvPr/>
        </p:nvPicPr>
        <p:blipFill>
          <a:blip r:embed="rId5"/>
          <a:stretch>
            <a:fillRect/>
          </a:stretch>
        </p:blipFill>
        <p:spPr>
          <a:xfrm>
            <a:off x="91099" y="686392"/>
            <a:ext cx="3784032" cy="1188715"/>
          </a:xfrm>
          <a:prstGeom prst="rect">
            <a:avLst/>
          </a:prstGeom>
        </p:spPr>
      </p:pic>
      <p:sp>
        <p:nvSpPr>
          <p:cNvPr id="15" name="Szövegdoboz 14">
            <a:extLst>
              <a:ext uri="{FF2B5EF4-FFF2-40B4-BE49-F238E27FC236}">
                <a16:creationId xmlns:a16="http://schemas.microsoft.com/office/drawing/2014/main" id="{36A3ED01-4269-5914-186A-81E0D65727EB}"/>
              </a:ext>
            </a:extLst>
          </p:cNvPr>
          <p:cNvSpPr txBox="1"/>
          <p:nvPr/>
        </p:nvSpPr>
        <p:spPr>
          <a:xfrm>
            <a:off x="462059" y="717624"/>
            <a:ext cx="1653466" cy="369332"/>
          </a:xfrm>
          <a:prstGeom prst="rect">
            <a:avLst/>
          </a:prstGeom>
          <a:noFill/>
        </p:spPr>
        <p:txBody>
          <a:bodyPr wrap="none" rtlCol="0">
            <a:spAutoFit/>
          </a:bodyPr>
          <a:lstStyle/>
          <a:p>
            <a:r>
              <a:rPr lang="hu-HU" dirty="0"/>
              <a:t>Nyolcévf. 6. évf.</a:t>
            </a:r>
          </a:p>
        </p:txBody>
      </p:sp>
      <p:pic>
        <p:nvPicPr>
          <p:cNvPr id="17" name="Kép 16">
            <a:extLst>
              <a:ext uri="{FF2B5EF4-FFF2-40B4-BE49-F238E27FC236}">
                <a16:creationId xmlns:a16="http://schemas.microsoft.com/office/drawing/2014/main" id="{715CF657-7A7D-CD97-1E5B-AC3112EA3A80}"/>
              </a:ext>
            </a:extLst>
          </p:cNvPr>
          <p:cNvPicPr>
            <a:picLocks noChangeAspect="1"/>
          </p:cNvPicPr>
          <p:nvPr/>
        </p:nvPicPr>
        <p:blipFill>
          <a:blip r:embed="rId6"/>
          <a:stretch>
            <a:fillRect/>
          </a:stretch>
        </p:blipFill>
        <p:spPr>
          <a:xfrm>
            <a:off x="79494" y="2519887"/>
            <a:ext cx="3784032" cy="1343025"/>
          </a:xfrm>
          <a:prstGeom prst="rect">
            <a:avLst/>
          </a:prstGeom>
        </p:spPr>
      </p:pic>
      <p:sp>
        <p:nvSpPr>
          <p:cNvPr id="18" name="Szövegdoboz 17">
            <a:extLst>
              <a:ext uri="{FF2B5EF4-FFF2-40B4-BE49-F238E27FC236}">
                <a16:creationId xmlns:a16="http://schemas.microsoft.com/office/drawing/2014/main" id="{06D5495E-CA50-7D7E-A2C7-388762155DB8}"/>
              </a:ext>
            </a:extLst>
          </p:cNvPr>
          <p:cNvSpPr txBox="1"/>
          <p:nvPr/>
        </p:nvSpPr>
        <p:spPr>
          <a:xfrm>
            <a:off x="639672" y="2655361"/>
            <a:ext cx="1475853" cy="369332"/>
          </a:xfrm>
          <a:prstGeom prst="rect">
            <a:avLst/>
          </a:prstGeom>
          <a:noFill/>
        </p:spPr>
        <p:txBody>
          <a:bodyPr wrap="none" rtlCol="0">
            <a:spAutoFit/>
          </a:bodyPr>
          <a:lstStyle/>
          <a:p>
            <a:r>
              <a:rPr lang="hu-HU" dirty="0"/>
              <a:t>Ált. isk. 6. évf.</a:t>
            </a:r>
          </a:p>
        </p:txBody>
      </p:sp>
    </p:spTree>
    <p:extLst>
      <p:ext uri="{BB962C8B-B14F-4D97-AF65-F5344CB8AC3E}">
        <p14:creationId xmlns:p14="http://schemas.microsoft.com/office/powerpoint/2010/main" val="601886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Kép 25">
            <a:extLst>
              <a:ext uri="{FF2B5EF4-FFF2-40B4-BE49-F238E27FC236}">
                <a16:creationId xmlns:a16="http://schemas.microsoft.com/office/drawing/2014/main" id="{2328E310-3ACE-D97C-7071-4E01B5E16C9B}"/>
              </a:ext>
            </a:extLst>
          </p:cNvPr>
          <p:cNvPicPr>
            <a:picLocks noChangeAspect="1"/>
          </p:cNvPicPr>
          <p:nvPr/>
        </p:nvPicPr>
        <p:blipFill>
          <a:blip r:embed="rId2"/>
          <a:stretch>
            <a:fillRect/>
          </a:stretch>
        </p:blipFill>
        <p:spPr>
          <a:xfrm>
            <a:off x="4809774" y="4301695"/>
            <a:ext cx="4123305" cy="2419780"/>
          </a:xfrm>
          <a:prstGeom prst="rect">
            <a:avLst/>
          </a:prstGeom>
        </p:spPr>
      </p:pic>
      <p:sp>
        <p:nvSpPr>
          <p:cNvPr id="4" name="Szövegdoboz 3"/>
          <p:cNvSpPr txBox="1"/>
          <p:nvPr/>
        </p:nvSpPr>
        <p:spPr>
          <a:xfrm>
            <a:off x="61686" y="-77291"/>
            <a:ext cx="1456681" cy="369332"/>
          </a:xfrm>
          <a:prstGeom prst="rect">
            <a:avLst/>
          </a:prstGeom>
          <a:noFill/>
        </p:spPr>
        <p:txBody>
          <a:bodyPr wrap="none" rtlCol="0">
            <a:spAutoFit/>
          </a:bodyPr>
          <a:lstStyle/>
          <a:p>
            <a:r>
              <a:rPr lang="hu-HU" dirty="0"/>
              <a:t>MATEMATIKA</a:t>
            </a:r>
          </a:p>
        </p:txBody>
      </p:sp>
      <p:sp>
        <p:nvSpPr>
          <p:cNvPr id="9" name="Szövegdoboz 8"/>
          <p:cNvSpPr txBox="1"/>
          <p:nvPr/>
        </p:nvSpPr>
        <p:spPr>
          <a:xfrm>
            <a:off x="7950054" y="5157192"/>
            <a:ext cx="936104" cy="923330"/>
          </a:xfrm>
          <a:prstGeom prst="rect">
            <a:avLst/>
          </a:prstGeom>
          <a:noFill/>
        </p:spPr>
        <p:txBody>
          <a:bodyPr wrap="square" rtlCol="0">
            <a:spAutoFit/>
          </a:bodyPr>
          <a:lstStyle/>
          <a:p>
            <a:r>
              <a:rPr lang="hu-HU" dirty="0"/>
              <a:t>10. évf. 4 évf. képzés</a:t>
            </a:r>
          </a:p>
        </p:txBody>
      </p:sp>
      <p:pic>
        <p:nvPicPr>
          <p:cNvPr id="15" name="Kép 14"/>
          <p:cNvPicPr>
            <a:picLocks noChangeAspect="1"/>
          </p:cNvPicPr>
          <p:nvPr/>
        </p:nvPicPr>
        <p:blipFill>
          <a:blip r:embed="rId3"/>
          <a:stretch>
            <a:fillRect/>
          </a:stretch>
        </p:blipFill>
        <p:spPr>
          <a:xfrm>
            <a:off x="1443075" y="3740"/>
            <a:ext cx="2861657" cy="292500"/>
          </a:xfrm>
          <a:prstGeom prst="rect">
            <a:avLst/>
          </a:prstGeom>
        </p:spPr>
      </p:pic>
      <p:sp>
        <p:nvSpPr>
          <p:cNvPr id="10" name="Élőláb helye 9"/>
          <p:cNvSpPr>
            <a:spLocks noGrp="1"/>
          </p:cNvSpPr>
          <p:nvPr>
            <p:ph type="ftr" sz="quarter" idx="11"/>
          </p:nvPr>
        </p:nvSpPr>
        <p:spPr/>
        <p:txBody>
          <a:bodyPr/>
          <a:lstStyle/>
          <a:p>
            <a:r>
              <a:rPr lang="hu-HU"/>
              <a:t>Aszódi Evangélikus Petőfi Gimnázium, Általános Iskola  és Kollégium </a:t>
            </a:r>
          </a:p>
        </p:txBody>
      </p:sp>
      <p:pic>
        <p:nvPicPr>
          <p:cNvPr id="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79" y="4916720"/>
            <a:ext cx="3263274" cy="180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zövegdoboz 11"/>
          <p:cNvSpPr txBox="1"/>
          <p:nvPr/>
        </p:nvSpPr>
        <p:spPr>
          <a:xfrm>
            <a:off x="2052397" y="5840457"/>
            <a:ext cx="2808312" cy="646331"/>
          </a:xfrm>
          <a:prstGeom prst="rect">
            <a:avLst/>
          </a:prstGeom>
          <a:noFill/>
        </p:spPr>
        <p:txBody>
          <a:bodyPr wrap="square" rtlCol="0">
            <a:spAutoFit/>
          </a:bodyPr>
          <a:lstStyle/>
          <a:p>
            <a:r>
              <a:rPr lang="hu-HU" dirty="0"/>
              <a:t>Példa a várhatót igen meghaladó teljesítményre</a:t>
            </a:r>
          </a:p>
        </p:txBody>
      </p:sp>
      <p:pic>
        <p:nvPicPr>
          <p:cNvPr id="3" name="Kép 2">
            <a:extLst>
              <a:ext uri="{FF2B5EF4-FFF2-40B4-BE49-F238E27FC236}">
                <a16:creationId xmlns:a16="http://schemas.microsoft.com/office/drawing/2014/main" id="{46B6F67D-CFDC-06FF-D075-B9CF88AA4675}"/>
              </a:ext>
            </a:extLst>
          </p:cNvPr>
          <p:cNvPicPr>
            <a:picLocks noChangeAspect="1"/>
          </p:cNvPicPr>
          <p:nvPr/>
        </p:nvPicPr>
        <p:blipFill>
          <a:blip r:embed="rId5"/>
          <a:stretch>
            <a:fillRect/>
          </a:stretch>
        </p:blipFill>
        <p:spPr>
          <a:xfrm>
            <a:off x="5803897" y="8686"/>
            <a:ext cx="3278417" cy="1871242"/>
          </a:xfrm>
          <a:prstGeom prst="rect">
            <a:avLst/>
          </a:prstGeom>
        </p:spPr>
      </p:pic>
      <p:sp>
        <p:nvSpPr>
          <p:cNvPr id="6" name="Szövegdoboz 5">
            <a:extLst>
              <a:ext uri="{FF2B5EF4-FFF2-40B4-BE49-F238E27FC236}">
                <a16:creationId xmlns:a16="http://schemas.microsoft.com/office/drawing/2014/main" id="{996865FB-0D26-720A-7408-26596DD0716C}"/>
              </a:ext>
            </a:extLst>
          </p:cNvPr>
          <p:cNvSpPr txBox="1"/>
          <p:nvPr/>
        </p:nvSpPr>
        <p:spPr>
          <a:xfrm>
            <a:off x="7289890" y="166574"/>
            <a:ext cx="1466299" cy="369332"/>
          </a:xfrm>
          <a:prstGeom prst="rect">
            <a:avLst/>
          </a:prstGeom>
          <a:noFill/>
        </p:spPr>
        <p:txBody>
          <a:bodyPr wrap="square" rtlCol="0">
            <a:spAutoFit/>
          </a:bodyPr>
          <a:lstStyle/>
          <a:p>
            <a:r>
              <a:rPr lang="hu-HU" dirty="0"/>
              <a:t>Ált. isk. 6. </a:t>
            </a:r>
            <a:r>
              <a:rPr lang="hu-HU" dirty="0" err="1"/>
              <a:t>évf</a:t>
            </a:r>
            <a:endParaRPr lang="hu-HU" dirty="0"/>
          </a:p>
        </p:txBody>
      </p:sp>
      <p:pic>
        <p:nvPicPr>
          <p:cNvPr id="13" name="Kép 12">
            <a:extLst>
              <a:ext uri="{FF2B5EF4-FFF2-40B4-BE49-F238E27FC236}">
                <a16:creationId xmlns:a16="http://schemas.microsoft.com/office/drawing/2014/main" id="{670E2FF5-7B5A-49E6-7F88-26DB7E8CEF5B}"/>
              </a:ext>
            </a:extLst>
          </p:cNvPr>
          <p:cNvPicPr>
            <a:picLocks noChangeAspect="1"/>
          </p:cNvPicPr>
          <p:nvPr/>
        </p:nvPicPr>
        <p:blipFill>
          <a:blip r:embed="rId6"/>
          <a:stretch>
            <a:fillRect/>
          </a:stretch>
        </p:blipFill>
        <p:spPr>
          <a:xfrm>
            <a:off x="80270" y="438485"/>
            <a:ext cx="3915666" cy="2227879"/>
          </a:xfrm>
          <a:prstGeom prst="rect">
            <a:avLst/>
          </a:prstGeom>
        </p:spPr>
      </p:pic>
      <p:sp>
        <p:nvSpPr>
          <p:cNvPr id="5" name="Szövegdoboz 4"/>
          <p:cNvSpPr txBox="1"/>
          <p:nvPr/>
        </p:nvSpPr>
        <p:spPr>
          <a:xfrm>
            <a:off x="2146338" y="567278"/>
            <a:ext cx="2003260" cy="646331"/>
          </a:xfrm>
          <a:prstGeom prst="rect">
            <a:avLst/>
          </a:prstGeom>
          <a:noFill/>
        </p:spPr>
        <p:txBody>
          <a:bodyPr wrap="square" rtlCol="0">
            <a:spAutoFit/>
          </a:bodyPr>
          <a:lstStyle/>
          <a:p>
            <a:r>
              <a:rPr lang="hu-HU" dirty="0"/>
              <a:t>Nyolcévfolyamos  6. évf.</a:t>
            </a:r>
          </a:p>
        </p:txBody>
      </p:sp>
      <p:pic>
        <p:nvPicPr>
          <p:cNvPr id="20" name="Kép 19">
            <a:extLst>
              <a:ext uri="{FF2B5EF4-FFF2-40B4-BE49-F238E27FC236}">
                <a16:creationId xmlns:a16="http://schemas.microsoft.com/office/drawing/2014/main" id="{B3D676AC-A7B2-E791-2726-0D0A33EE1434}"/>
              </a:ext>
            </a:extLst>
          </p:cNvPr>
          <p:cNvPicPr>
            <a:picLocks noChangeAspect="1"/>
          </p:cNvPicPr>
          <p:nvPr/>
        </p:nvPicPr>
        <p:blipFill>
          <a:blip r:embed="rId7"/>
          <a:stretch>
            <a:fillRect/>
          </a:stretch>
        </p:blipFill>
        <p:spPr>
          <a:xfrm>
            <a:off x="444176" y="2683653"/>
            <a:ext cx="3899180" cy="2239435"/>
          </a:xfrm>
          <a:prstGeom prst="rect">
            <a:avLst/>
          </a:prstGeom>
        </p:spPr>
      </p:pic>
      <p:sp>
        <p:nvSpPr>
          <p:cNvPr id="8" name="Szövegdoboz 7"/>
          <p:cNvSpPr txBox="1"/>
          <p:nvPr/>
        </p:nvSpPr>
        <p:spPr>
          <a:xfrm>
            <a:off x="3024505" y="2944263"/>
            <a:ext cx="864096" cy="369332"/>
          </a:xfrm>
          <a:prstGeom prst="rect">
            <a:avLst/>
          </a:prstGeom>
          <a:noFill/>
        </p:spPr>
        <p:txBody>
          <a:bodyPr wrap="square" rtlCol="0">
            <a:spAutoFit/>
          </a:bodyPr>
          <a:lstStyle/>
          <a:p>
            <a:r>
              <a:rPr lang="hu-HU" dirty="0"/>
              <a:t>8. évf.</a:t>
            </a:r>
          </a:p>
        </p:txBody>
      </p:sp>
      <p:pic>
        <p:nvPicPr>
          <p:cNvPr id="23" name="Kép 22">
            <a:extLst>
              <a:ext uri="{FF2B5EF4-FFF2-40B4-BE49-F238E27FC236}">
                <a16:creationId xmlns:a16="http://schemas.microsoft.com/office/drawing/2014/main" id="{0F2C04AB-C83C-AC6F-22D1-6981E148092F}"/>
              </a:ext>
            </a:extLst>
          </p:cNvPr>
          <p:cNvPicPr>
            <a:picLocks noChangeAspect="1"/>
          </p:cNvPicPr>
          <p:nvPr/>
        </p:nvPicPr>
        <p:blipFill>
          <a:blip r:embed="rId8"/>
          <a:stretch>
            <a:fillRect/>
          </a:stretch>
        </p:blipFill>
        <p:spPr>
          <a:xfrm>
            <a:off x="4800646" y="1898230"/>
            <a:ext cx="4047720" cy="2349067"/>
          </a:xfrm>
          <a:prstGeom prst="rect">
            <a:avLst/>
          </a:prstGeom>
        </p:spPr>
      </p:pic>
      <p:sp>
        <p:nvSpPr>
          <p:cNvPr id="14" name="Szövegdoboz 13"/>
          <p:cNvSpPr txBox="1"/>
          <p:nvPr/>
        </p:nvSpPr>
        <p:spPr>
          <a:xfrm>
            <a:off x="7851917" y="2688579"/>
            <a:ext cx="936104" cy="923330"/>
          </a:xfrm>
          <a:prstGeom prst="rect">
            <a:avLst/>
          </a:prstGeom>
          <a:noFill/>
        </p:spPr>
        <p:txBody>
          <a:bodyPr wrap="square" rtlCol="0">
            <a:spAutoFit/>
          </a:bodyPr>
          <a:lstStyle/>
          <a:p>
            <a:r>
              <a:rPr lang="hu-HU" dirty="0"/>
              <a:t>10. évf. 8. évf. képzés</a:t>
            </a:r>
          </a:p>
        </p:txBody>
      </p:sp>
    </p:spTree>
    <p:extLst>
      <p:ext uri="{BB962C8B-B14F-4D97-AF65-F5344CB8AC3E}">
        <p14:creationId xmlns:p14="http://schemas.microsoft.com/office/powerpoint/2010/main" val="393735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Kép 22">
            <a:extLst>
              <a:ext uri="{FF2B5EF4-FFF2-40B4-BE49-F238E27FC236}">
                <a16:creationId xmlns:a16="http://schemas.microsoft.com/office/drawing/2014/main" id="{E7F8FC90-C2D3-180A-8E1F-0EE2EB087889}"/>
              </a:ext>
            </a:extLst>
          </p:cNvPr>
          <p:cNvPicPr>
            <a:picLocks noChangeAspect="1"/>
          </p:cNvPicPr>
          <p:nvPr/>
        </p:nvPicPr>
        <p:blipFill>
          <a:blip r:embed="rId2"/>
          <a:stretch>
            <a:fillRect/>
          </a:stretch>
        </p:blipFill>
        <p:spPr>
          <a:xfrm>
            <a:off x="37937" y="379599"/>
            <a:ext cx="3669967" cy="2145082"/>
          </a:xfrm>
          <a:prstGeom prst="rect">
            <a:avLst/>
          </a:prstGeom>
        </p:spPr>
      </p:pic>
      <p:pic>
        <p:nvPicPr>
          <p:cNvPr id="15" name="Kép 14">
            <a:extLst>
              <a:ext uri="{FF2B5EF4-FFF2-40B4-BE49-F238E27FC236}">
                <a16:creationId xmlns:a16="http://schemas.microsoft.com/office/drawing/2014/main" id="{F551B5FC-7F96-919D-EA58-57E8754C8D0E}"/>
              </a:ext>
            </a:extLst>
          </p:cNvPr>
          <p:cNvPicPr>
            <a:picLocks noChangeAspect="1"/>
          </p:cNvPicPr>
          <p:nvPr/>
        </p:nvPicPr>
        <p:blipFill>
          <a:blip r:embed="rId3"/>
          <a:stretch>
            <a:fillRect/>
          </a:stretch>
        </p:blipFill>
        <p:spPr>
          <a:xfrm>
            <a:off x="4295014" y="311263"/>
            <a:ext cx="4811049" cy="2885107"/>
          </a:xfrm>
          <a:prstGeom prst="rect">
            <a:avLst/>
          </a:prstGeom>
        </p:spPr>
      </p:pic>
      <p:pic>
        <p:nvPicPr>
          <p:cNvPr id="3" name="Kép 2">
            <a:extLst>
              <a:ext uri="{FF2B5EF4-FFF2-40B4-BE49-F238E27FC236}">
                <a16:creationId xmlns:a16="http://schemas.microsoft.com/office/drawing/2014/main" id="{39DE99C7-0730-2966-BFFC-0FCEA6321AB1}"/>
              </a:ext>
            </a:extLst>
          </p:cNvPr>
          <p:cNvPicPr>
            <a:picLocks noChangeAspect="1"/>
          </p:cNvPicPr>
          <p:nvPr/>
        </p:nvPicPr>
        <p:blipFill>
          <a:blip r:embed="rId4"/>
          <a:stretch>
            <a:fillRect/>
          </a:stretch>
        </p:blipFill>
        <p:spPr>
          <a:xfrm>
            <a:off x="4646460" y="3109203"/>
            <a:ext cx="4343400" cy="2581275"/>
          </a:xfrm>
          <a:prstGeom prst="rect">
            <a:avLst/>
          </a:prstGeom>
        </p:spPr>
      </p:pic>
      <p:sp>
        <p:nvSpPr>
          <p:cNvPr id="4" name="Szövegdoboz 3"/>
          <p:cNvSpPr txBox="1"/>
          <p:nvPr/>
        </p:nvSpPr>
        <p:spPr>
          <a:xfrm>
            <a:off x="-43487" y="-43461"/>
            <a:ext cx="2160240" cy="369332"/>
          </a:xfrm>
          <a:prstGeom prst="rect">
            <a:avLst/>
          </a:prstGeom>
          <a:noFill/>
        </p:spPr>
        <p:txBody>
          <a:bodyPr wrap="square" rtlCol="0">
            <a:spAutoFit/>
          </a:bodyPr>
          <a:lstStyle/>
          <a:p>
            <a:r>
              <a:rPr lang="hu-HU" b="1" dirty="0"/>
              <a:t>SZÖVEGÉRTÉS</a:t>
            </a:r>
          </a:p>
        </p:txBody>
      </p:sp>
      <p:sp>
        <p:nvSpPr>
          <p:cNvPr id="5" name="Szövegdoboz 4"/>
          <p:cNvSpPr txBox="1"/>
          <p:nvPr/>
        </p:nvSpPr>
        <p:spPr>
          <a:xfrm>
            <a:off x="2533554" y="504999"/>
            <a:ext cx="1653466" cy="369332"/>
          </a:xfrm>
          <a:prstGeom prst="rect">
            <a:avLst/>
          </a:prstGeom>
          <a:noFill/>
        </p:spPr>
        <p:txBody>
          <a:bodyPr wrap="none" rtlCol="0">
            <a:spAutoFit/>
          </a:bodyPr>
          <a:lstStyle/>
          <a:p>
            <a:r>
              <a:rPr lang="hu-HU" dirty="0"/>
              <a:t>Nyolcévf. 6. évf.</a:t>
            </a:r>
          </a:p>
        </p:txBody>
      </p:sp>
      <p:sp>
        <p:nvSpPr>
          <p:cNvPr id="10" name="Szövegdoboz 9"/>
          <p:cNvSpPr txBox="1"/>
          <p:nvPr/>
        </p:nvSpPr>
        <p:spPr>
          <a:xfrm>
            <a:off x="8188738" y="3938176"/>
            <a:ext cx="864096" cy="923330"/>
          </a:xfrm>
          <a:prstGeom prst="rect">
            <a:avLst/>
          </a:prstGeom>
          <a:noFill/>
        </p:spPr>
        <p:txBody>
          <a:bodyPr wrap="square" rtlCol="0">
            <a:spAutoFit/>
          </a:bodyPr>
          <a:lstStyle/>
          <a:p>
            <a:r>
              <a:rPr lang="hu-HU" dirty="0"/>
              <a:t>10. évf.</a:t>
            </a:r>
          </a:p>
          <a:p>
            <a:r>
              <a:rPr lang="hu-HU" dirty="0"/>
              <a:t>4. évf.</a:t>
            </a:r>
          </a:p>
          <a:p>
            <a:r>
              <a:rPr lang="hu-HU" dirty="0"/>
              <a:t>képzés</a:t>
            </a:r>
          </a:p>
        </p:txBody>
      </p:sp>
      <p:sp>
        <p:nvSpPr>
          <p:cNvPr id="12" name="Szövegdoboz 11"/>
          <p:cNvSpPr txBox="1"/>
          <p:nvPr/>
        </p:nvSpPr>
        <p:spPr>
          <a:xfrm>
            <a:off x="7720686" y="1224815"/>
            <a:ext cx="936104" cy="923330"/>
          </a:xfrm>
          <a:prstGeom prst="rect">
            <a:avLst/>
          </a:prstGeom>
          <a:noFill/>
        </p:spPr>
        <p:txBody>
          <a:bodyPr wrap="square" rtlCol="0">
            <a:spAutoFit/>
          </a:bodyPr>
          <a:lstStyle/>
          <a:p>
            <a:r>
              <a:rPr lang="hu-HU" dirty="0"/>
              <a:t>10. évf. 8. évf. képzés</a:t>
            </a:r>
          </a:p>
        </p:txBody>
      </p:sp>
      <p:pic>
        <p:nvPicPr>
          <p:cNvPr id="14" name="Kép 13"/>
          <p:cNvPicPr>
            <a:picLocks noChangeAspect="1"/>
          </p:cNvPicPr>
          <p:nvPr/>
        </p:nvPicPr>
        <p:blipFill>
          <a:blip r:embed="rId5"/>
          <a:stretch>
            <a:fillRect/>
          </a:stretch>
        </p:blipFill>
        <p:spPr>
          <a:xfrm>
            <a:off x="3066713" y="69749"/>
            <a:ext cx="2861657" cy="292500"/>
          </a:xfrm>
          <a:prstGeom prst="rect">
            <a:avLst/>
          </a:prstGeom>
        </p:spPr>
      </p:pic>
      <p:sp>
        <p:nvSpPr>
          <p:cNvPr id="8" name="Élőláb helye 7"/>
          <p:cNvSpPr>
            <a:spLocks noGrp="1"/>
          </p:cNvSpPr>
          <p:nvPr>
            <p:ph type="ftr" sz="quarter" idx="11"/>
          </p:nvPr>
        </p:nvSpPr>
        <p:spPr/>
        <p:txBody>
          <a:bodyPr/>
          <a:lstStyle/>
          <a:p>
            <a:r>
              <a:rPr lang="hu-HU"/>
              <a:t>Aszódi Evangélikus Petőfi Gimnázium, Általános Iskola  és Kollégium </a:t>
            </a:r>
          </a:p>
        </p:txBody>
      </p:sp>
      <p:pic>
        <p:nvPicPr>
          <p:cNvPr id="19" name="Kép 18">
            <a:extLst>
              <a:ext uri="{FF2B5EF4-FFF2-40B4-BE49-F238E27FC236}">
                <a16:creationId xmlns:a16="http://schemas.microsoft.com/office/drawing/2014/main" id="{70CD1417-ABEA-5073-6A36-9A49E8BCDB59}"/>
              </a:ext>
            </a:extLst>
          </p:cNvPr>
          <p:cNvPicPr>
            <a:picLocks noChangeAspect="1"/>
          </p:cNvPicPr>
          <p:nvPr/>
        </p:nvPicPr>
        <p:blipFill>
          <a:blip r:embed="rId6"/>
          <a:stretch>
            <a:fillRect/>
          </a:stretch>
        </p:blipFill>
        <p:spPr>
          <a:xfrm>
            <a:off x="263866" y="4333320"/>
            <a:ext cx="4031148" cy="2362001"/>
          </a:xfrm>
          <a:prstGeom prst="rect">
            <a:avLst/>
          </a:prstGeom>
        </p:spPr>
      </p:pic>
      <p:sp>
        <p:nvSpPr>
          <p:cNvPr id="13" name="Szövegdoboz 12"/>
          <p:cNvSpPr txBox="1"/>
          <p:nvPr/>
        </p:nvSpPr>
        <p:spPr>
          <a:xfrm>
            <a:off x="3198022" y="4502224"/>
            <a:ext cx="789639" cy="369332"/>
          </a:xfrm>
          <a:prstGeom prst="rect">
            <a:avLst/>
          </a:prstGeom>
          <a:noFill/>
        </p:spPr>
        <p:txBody>
          <a:bodyPr wrap="square" rtlCol="0">
            <a:spAutoFit/>
          </a:bodyPr>
          <a:lstStyle/>
          <a:p>
            <a:r>
              <a:rPr lang="hu-HU" dirty="0"/>
              <a:t>8. évf.</a:t>
            </a:r>
          </a:p>
        </p:txBody>
      </p:sp>
      <p:pic>
        <p:nvPicPr>
          <p:cNvPr id="25" name="Kép 24">
            <a:extLst>
              <a:ext uri="{FF2B5EF4-FFF2-40B4-BE49-F238E27FC236}">
                <a16:creationId xmlns:a16="http://schemas.microsoft.com/office/drawing/2014/main" id="{3EBD3A82-BA6B-E136-C7D5-23E9F562A180}"/>
              </a:ext>
            </a:extLst>
          </p:cNvPr>
          <p:cNvPicPr>
            <a:picLocks noChangeAspect="1"/>
          </p:cNvPicPr>
          <p:nvPr/>
        </p:nvPicPr>
        <p:blipFill>
          <a:blip r:embed="rId7"/>
          <a:stretch>
            <a:fillRect/>
          </a:stretch>
        </p:blipFill>
        <p:spPr>
          <a:xfrm>
            <a:off x="82246" y="2473106"/>
            <a:ext cx="3265617" cy="1922746"/>
          </a:xfrm>
          <a:prstGeom prst="rect">
            <a:avLst/>
          </a:prstGeom>
        </p:spPr>
      </p:pic>
      <p:sp>
        <p:nvSpPr>
          <p:cNvPr id="21" name="Szövegdoboz 20">
            <a:extLst>
              <a:ext uri="{FF2B5EF4-FFF2-40B4-BE49-F238E27FC236}">
                <a16:creationId xmlns:a16="http://schemas.microsoft.com/office/drawing/2014/main" id="{7FE63888-6C21-0A40-733B-DEB0459FFC90}"/>
              </a:ext>
            </a:extLst>
          </p:cNvPr>
          <p:cNvSpPr txBox="1"/>
          <p:nvPr/>
        </p:nvSpPr>
        <p:spPr>
          <a:xfrm>
            <a:off x="2729425" y="2749499"/>
            <a:ext cx="1475853" cy="369332"/>
          </a:xfrm>
          <a:prstGeom prst="rect">
            <a:avLst/>
          </a:prstGeom>
          <a:noFill/>
        </p:spPr>
        <p:txBody>
          <a:bodyPr wrap="none" rtlCol="0">
            <a:spAutoFit/>
          </a:bodyPr>
          <a:lstStyle/>
          <a:p>
            <a:r>
              <a:rPr lang="hu-HU" dirty="0"/>
              <a:t>Ált. isk. 6. évf.</a:t>
            </a:r>
          </a:p>
        </p:txBody>
      </p:sp>
    </p:spTree>
    <p:extLst>
      <p:ext uri="{BB962C8B-B14F-4D97-AF65-F5344CB8AC3E}">
        <p14:creationId xmlns:p14="http://schemas.microsoft.com/office/powerpoint/2010/main" val="4045801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6EFFE293-44E9-1353-F292-E37E69F9F185}"/>
              </a:ext>
            </a:extLst>
          </p:cNvPr>
          <p:cNvSpPr>
            <a:spLocks noGrp="1"/>
          </p:cNvSpPr>
          <p:nvPr>
            <p:ph type="ftr" sz="quarter" idx="11"/>
          </p:nvPr>
        </p:nvSpPr>
        <p:spPr/>
        <p:txBody>
          <a:bodyPr/>
          <a:lstStyle/>
          <a:p>
            <a:r>
              <a:rPr lang="hu-HU"/>
              <a:t>Aszódi Evangélikus Petőfi Gimnázium, Általános Iskola  és Kollégium </a:t>
            </a:r>
          </a:p>
        </p:txBody>
      </p:sp>
      <p:pic>
        <p:nvPicPr>
          <p:cNvPr id="4" name="Kép 3">
            <a:extLst>
              <a:ext uri="{FF2B5EF4-FFF2-40B4-BE49-F238E27FC236}">
                <a16:creationId xmlns:a16="http://schemas.microsoft.com/office/drawing/2014/main" id="{9A99E274-3F80-E359-03B0-BDF37F7F3FA9}"/>
              </a:ext>
            </a:extLst>
          </p:cNvPr>
          <p:cNvPicPr>
            <a:picLocks noChangeAspect="1"/>
          </p:cNvPicPr>
          <p:nvPr/>
        </p:nvPicPr>
        <p:blipFill>
          <a:blip r:embed="rId2"/>
          <a:stretch>
            <a:fillRect/>
          </a:stretch>
        </p:blipFill>
        <p:spPr>
          <a:xfrm>
            <a:off x="1115616" y="836712"/>
            <a:ext cx="6772275" cy="4819650"/>
          </a:xfrm>
          <a:prstGeom prst="rect">
            <a:avLst/>
          </a:prstGeom>
        </p:spPr>
      </p:pic>
      <p:sp>
        <p:nvSpPr>
          <p:cNvPr id="5" name="Szövegdoboz 4">
            <a:extLst>
              <a:ext uri="{FF2B5EF4-FFF2-40B4-BE49-F238E27FC236}">
                <a16:creationId xmlns:a16="http://schemas.microsoft.com/office/drawing/2014/main" id="{A43377C5-BE83-357F-ABBD-0AC0D151DD35}"/>
              </a:ext>
            </a:extLst>
          </p:cNvPr>
          <p:cNvSpPr txBox="1"/>
          <p:nvPr/>
        </p:nvSpPr>
        <p:spPr>
          <a:xfrm>
            <a:off x="323528" y="116632"/>
            <a:ext cx="7272808" cy="369332"/>
          </a:xfrm>
          <a:prstGeom prst="rect">
            <a:avLst/>
          </a:prstGeom>
          <a:noFill/>
        </p:spPr>
        <p:txBody>
          <a:bodyPr wrap="square" rtlCol="0">
            <a:spAutoFit/>
          </a:bodyPr>
          <a:lstStyle/>
          <a:p>
            <a:r>
              <a:rPr lang="hu-HU" b="1" dirty="0"/>
              <a:t>TERMÉSZETTUDOMÁNY 2022  6. ÉVFOLYAM KÉPZÉSI FORMA SZERINT</a:t>
            </a:r>
          </a:p>
        </p:txBody>
      </p:sp>
      <p:sp>
        <p:nvSpPr>
          <p:cNvPr id="6" name="Szövegdoboz 5">
            <a:extLst>
              <a:ext uri="{FF2B5EF4-FFF2-40B4-BE49-F238E27FC236}">
                <a16:creationId xmlns:a16="http://schemas.microsoft.com/office/drawing/2014/main" id="{9266C82A-E891-D8F5-9CA1-BDA142C8A1CF}"/>
              </a:ext>
            </a:extLst>
          </p:cNvPr>
          <p:cNvSpPr txBox="1"/>
          <p:nvPr/>
        </p:nvSpPr>
        <p:spPr>
          <a:xfrm>
            <a:off x="2043279" y="3356992"/>
            <a:ext cx="2664296" cy="369332"/>
          </a:xfrm>
          <a:prstGeom prst="rect">
            <a:avLst/>
          </a:prstGeom>
          <a:noFill/>
        </p:spPr>
        <p:txBody>
          <a:bodyPr wrap="square" rtlCol="0">
            <a:spAutoFit/>
          </a:bodyPr>
          <a:lstStyle/>
          <a:p>
            <a:r>
              <a:rPr lang="hu-HU" b="1" cap="small" dirty="0">
                <a:solidFill>
                  <a:srgbClr val="00863D"/>
                </a:solidFill>
              </a:rPr>
              <a:t>Általános iskola 6. osztály</a:t>
            </a:r>
          </a:p>
        </p:txBody>
      </p:sp>
      <p:sp>
        <p:nvSpPr>
          <p:cNvPr id="7" name="Szövegdoboz 6">
            <a:extLst>
              <a:ext uri="{FF2B5EF4-FFF2-40B4-BE49-F238E27FC236}">
                <a16:creationId xmlns:a16="http://schemas.microsoft.com/office/drawing/2014/main" id="{8A622892-F3F6-FD2D-1E61-B79F09C39D4F}"/>
              </a:ext>
            </a:extLst>
          </p:cNvPr>
          <p:cNvSpPr txBox="1"/>
          <p:nvPr/>
        </p:nvSpPr>
        <p:spPr>
          <a:xfrm>
            <a:off x="2339752" y="2708920"/>
            <a:ext cx="4735647" cy="369332"/>
          </a:xfrm>
          <a:prstGeom prst="rect">
            <a:avLst/>
          </a:prstGeom>
          <a:noFill/>
        </p:spPr>
        <p:txBody>
          <a:bodyPr wrap="square" rtlCol="0">
            <a:spAutoFit/>
          </a:bodyPr>
          <a:lstStyle/>
          <a:p>
            <a:r>
              <a:rPr lang="hu-HU" b="1" cap="small" dirty="0">
                <a:solidFill>
                  <a:srgbClr val="00863D"/>
                </a:solidFill>
              </a:rPr>
              <a:t>8 évfolyamos gimnáziumi osztályok (6. a és 6. b)</a:t>
            </a:r>
          </a:p>
        </p:txBody>
      </p:sp>
    </p:spTree>
    <p:extLst>
      <p:ext uri="{BB962C8B-B14F-4D97-AF65-F5344CB8AC3E}">
        <p14:creationId xmlns:p14="http://schemas.microsoft.com/office/powerpoint/2010/main" val="2028448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4131633E-317C-6DEB-F050-5A63596A307E}"/>
              </a:ext>
            </a:extLst>
          </p:cNvPr>
          <p:cNvSpPr>
            <a:spLocks noGrp="1"/>
          </p:cNvSpPr>
          <p:nvPr>
            <p:ph type="ftr" sz="quarter" idx="11"/>
          </p:nvPr>
        </p:nvSpPr>
        <p:spPr/>
        <p:txBody>
          <a:bodyPr/>
          <a:lstStyle/>
          <a:p>
            <a:r>
              <a:rPr lang="hu-HU"/>
              <a:t>Aszódi Evangélikus Petőfi Gimnázium, Általános Iskola  és Kollégium </a:t>
            </a:r>
          </a:p>
        </p:txBody>
      </p:sp>
      <p:sp>
        <p:nvSpPr>
          <p:cNvPr id="3" name="Szövegdoboz 2">
            <a:extLst>
              <a:ext uri="{FF2B5EF4-FFF2-40B4-BE49-F238E27FC236}">
                <a16:creationId xmlns:a16="http://schemas.microsoft.com/office/drawing/2014/main" id="{4327AEAE-892F-1FAB-712C-631733246F69}"/>
              </a:ext>
            </a:extLst>
          </p:cNvPr>
          <p:cNvSpPr txBox="1"/>
          <p:nvPr/>
        </p:nvSpPr>
        <p:spPr>
          <a:xfrm>
            <a:off x="323528" y="116632"/>
            <a:ext cx="6552728" cy="369332"/>
          </a:xfrm>
          <a:prstGeom prst="rect">
            <a:avLst/>
          </a:prstGeom>
          <a:noFill/>
        </p:spPr>
        <p:txBody>
          <a:bodyPr wrap="square" rtlCol="0">
            <a:spAutoFit/>
          </a:bodyPr>
          <a:lstStyle/>
          <a:p>
            <a:r>
              <a:rPr lang="hu-HU" b="1" dirty="0"/>
              <a:t>TERMÉSZETTUDOMÁNY 2022  6. ÉVFOLYAM OSZTÁLYONKÉNT</a:t>
            </a:r>
          </a:p>
        </p:txBody>
      </p:sp>
      <p:pic>
        <p:nvPicPr>
          <p:cNvPr id="5" name="Kép 4">
            <a:extLst>
              <a:ext uri="{FF2B5EF4-FFF2-40B4-BE49-F238E27FC236}">
                <a16:creationId xmlns:a16="http://schemas.microsoft.com/office/drawing/2014/main" id="{B750E89E-78A3-3CE4-D470-1220AD26CA52}"/>
              </a:ext>
            </a:extLst>
          </p:cNvPr>
          <p:cNvPicPr>
            <a:picLocks noChangeAspect="1"/>
          </p:cNvPicPr>
          <p:nvPr/>
        </p:nvPicPr>
        <p:blipFill>
          <a:blip r:embed="rId2"/>
          <a:stretch>
            <a:fillRect/>
          </a:stretch>
        </p:blipFill>
        <p:spPr>
          <a:xfrm>
            <a:off x="179512" y="594456"/>
            <a:ext cx="7669912" cy="5918224"/>
          </a:xfrm>
          <a:prstGeom prst="rect">
            <a:avLst/>
          </a:prstGeom>
        </p:spPr>
      </p:pic>
      <p:sp>
        <p:nvSpPr>
          <p:cNvPr id="6" name="Szövegdoboz 5">
            <a:extLst>
              <a:ext uri="{FF2B5EF4-FFF2-40B4-BE49-F238E27FC236}">
                <a16:creationId xmlns:a16="http://schemas.microsoft.com/office/drawing/2014/main" id="{FFA11673-4040-03C8-20E5-ADF1AA53B78B}"/>
              </a:ext>
            </a:extLst>
          </p:cNvPr>
          <p:cNvSpPr txBox="1"/>
          <p:nvPr/>
        </p:nvSpPr>
        <p:spPr>
          <a:xfrm>
            <a:off x="3124200" y="4005064"/>
            <a:ext cx="4735647" cy="369332"/>
          </a:xfrm>
          <a:prstGeom prst="rect">
            <a:avLst/>
          </a:prstGeom>
          <a:noFill/>
        </p:spPr>
        <p:txBody>
          <a:bodyPr wrap="square" rtlCol="0">
            <a:spAutoFit/>
          </a:bodyPr>
          <a:lstStyle/>
          <a:p>
            <a:r>
              <a:rPr lang="hu-HU" b="1" cap="small" dirty="0">
                <a:solidFill>
                  <a:srgbClr val="00863D"/>
                </a:solidFill>
              </a:rPr>
              <a:t>8 évfolyamos gimnáziumi osztályok (6. a és 6. b)</a:t>
            </a:r>
          </a:p>
        </p:txBody>
      </p:sp>
      <p:sp>
        <p:nvSpPr>
          <p:cNvPr id="7" name="Szövegdoboz 6">
            <a:extLst>
              <a:ext uri="{FF2B5EF4-FFF2-40B4-BE49-F238E27FC236}">
                <a16:creationId xmlns:a16="http://schemas.microsoft.com/office/drawing/2014/main" id="{78237956-D64F-C057-5F88-A4A0A979F2B2}"/>
              </a:ext>
            </a:extLst>
          </p:cNvPr>
          <p:cNvSpPr txBox="1"/>
          <p:nvPr/>
        </p:nvSpPr>
        <p:spPr>
          <a:xfrm>
            <a:off x="4788024" y="764704"/>
            <a:ext cx="2664296" cy="369332"/>
          </a:xfrm>
          <a:prstGeom prst="rect">
            <a:avLst/>
          </a:prstGeom>
          <a:noFill/>
        </p:spPr>
        <p:txBody>
          <a:bodyPr wrap="square" rtlCol="0">
            <a:spAutoFit/>
          </a:bodyPr>
          <a:lstStyle/>
          <a:p>
            <a:r>
              <a:rPr lang="hu-HU" b="1" cap="small" dirty="0">
                <a:solidFill>
                  <a:srgbClr val="00863D"/>
                </a:solidFill>
              </a:rPr>
              <a:t>Általános iskola 6. osztály</a:t>
            </a:r>
          </a:p>
        </p:txBody>
      </p:sp>
    </p:spTree>
    <p:extLst>
      <p:ext uri="{BB962C8B-B14F-4D97-AF65-F5344CB8AC3E}">
        <p14:creationId xmlns:p14="http://schemas.microsoft.com/office/powerpoint/2010/main" val="1517758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16C287BB-03DF-6486-3077-8FE85D6F85E7}"/>
              </a:ext>
            </a:extLst>
          </p:cNvPr>
          <p:cNvSpPr>
            <a:spLocks noGrp="1"/>
          </p:cNvSpPr>
          <p:nvPr>
            <p:ph type="ftr" sz="quarter" idx="11"/>
          </p:nvPr>
        </p:nvSpPr>
        <p:spPr/>
        <p:txBody>
          <a:bodyPr/>
          <a:lstStyle/>
          <a:p>
            <a:r>
              <a:rPr lang="hu-HU"/>
              <a:t>Aszódi Evangélikus Petőfi Gimnázium, Általános Iskola  és Kollégium </a:t>
            </a:r>
          </a:p>
        </p:txBody>
      </p:sp>
      <p:pic>
        <p:nvPicPr>
          <p:cNvPr id="4" name="Kép 3">
            <a:extLst>
              <a:ext uri="{FF2B5EF4-FFF2-40B4-BE49-F238E27FC236}">
                <a16:creationId xmlns:a16="http://schemas.microsoft.com/office/drawing/2014/main" id="{7D9B1214-43CA-1B94-2C6F-600362FEA24D}"/>
              </a:ext>
            </a:extLst>
          </p:cNvPr>
          <p:cNvPicPr>
            <a:picLocks noChangeAspect="1"/>
          </p:cNvPicPr>
          <p:nvPr/>
        </p:nvPicPr>
        <p:blipFill>
          <a:blip r:embed="rId2"/>
          <a:stretch>
            <a:fillRect/>
          </a:stretch>
        </p:blipFill>
        <p:spPr>
          <a:xfrm>
            <a:off x="2195736" y="334038"/>
            <a:ext cx="4896544" cy="6022312"/>
          </a:xfrm>
          <a:prstGeom prst="rect">
            <a:avLst/>
          </a:prstGeom>
        </p:spPr>
      </p:pic>
      <p:sp>
        <p:nvSpPr>
          <p:cNvPr id="5" name="Szövegdoboz 4">
            <a:extLst>
              <a:ext uri="{FF2B5EF4-FFF2-40B4-BE49-F238E27FC236}">
                <a16:creationId xmlns:a16="http://schemas.microsoft.com/office/drawing/2014/main" id="{3431C9DD-1348-08AB-E613-75C6773DAC42}"/>
              </a:ext>
            </a:extLst>
          </p:cNvPr>
          <p:cNvSpPr txBox="1"/>
          <p:nvPr/>
        </p:nvSpPr>
        <p:spPr>
          <a:xfrm>
            <a:off x="0" y="-10916"/>
            <a:ext cx="7272808" cy="369332"/>
          </a:xfrm>
          <a:prstGeom prst="rect">
            <a:avLst/>
          </a:prstGeom>
          <a:noFill/>
        </p:spPr>
        <p:txBody>
          <a:bodyPr wrap="square" rtlCol="0">
            <a:spAutoFit/>
          </a:bodyPr>
          <a:lstStyle/>
          <a:p>
            <a:r>
              <a:rPr lang="hu-HU" b="1" dirty="0">
                <a:solidFill>
                  <a:srgbClr val="00863D"/>
                </a:solidFill>
              </a:rPr>
              <a:t>TERMÉSZETTUDOMÁNY 2022  8. ÉVFOLYAM</a:t>
            </a:r>
          </a:p>
        </p:txBody>
      </p:sp>
      <p:sp>
        <p:nvSpPr>
          <p:cNvPr id="6" name="Szövegdoboz 5">
            <a:extLst>
              <a:ext uri="{FF2B5EF4-FFF2-40B4-BE49-F238E27FC236}">
                <a16:creationId xmlns:a16="http://schemas.microsoft.com/office/drawing/2014/main" id="{84F30A7B-17D0-77E2-D337-3A561D7C6993}"/>
              </a:ext>
            </a:extLst>
          </p:cNvPr>
          <p:cNvSpPr txBox="1"/>
          <p:nvPr/>
        </p:nvSpPr>
        <p:spPr>
          <a:xfrm>
            <a:off x="25442" y="2852936"/>
            <a:ext cx="2242302" cy="2585323"/>
          </a:xfrm>
          <a:prstGeom prst="rect">
            <a:avLst/>
          </a:prstGeom>
          <a:noFill/>
        </p:spPr>
        <p:txBody>
          <a:bodyPr wrap="square" rtlCol="0">
            <a:spAutoFit/>
          </a:bodyPr>
          <a:lstStyle/>
          <a:p>
            <a:pPr algn="just"/>
            <a:r>
              <a:rPr lang="hu-HU" altLang="hu-HU" b="1" dirty="0">
                <a:solidFill>
                  <a:srgbClr val="FF0000"/>
                </a:solidFill>
              </a:rPr>
              <a:t>2022-ben a 8. a,  b, c természettudomány átlageredményénél szignifikánsan jobban  az ország (2317 intézményéből) 66 telephelyén  teljesítettek jobban. </a:t>
            </a:r>
          </a:p>
          <a:p>
            <a:endParaRPr lang="hu-HU" dirty="0"/>
          </a:p>
        </p:txBody>
      </p:sp>
    </p:spTree>
    <p:extLst>
      <p:ext uri="{BB962C8B-B14F-4D97-AF65-F5344CB8AC3E}">
        <p14:creationId xmlns:p14="http://schemas.microsoft.com/office/powerpoint/2010/main" val="581003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21385460-92CE-60E3-2A02-9911A73F3693}"/>
              </a:ext>
            </a:extLst>
          </p:cNvPr>
          <p:cNvSpPr>
            <a:spLocks noGrp="1"/>
          </p:cNvSpPr>
          <p:nvPr>
            <p:ph type="ftr" sz="quarter" idx="11"/>
          </p:nvPr>
        </p:nvSpPr>
        <p:spPr/>
        <p:txBody>
          <a:bodyPr/>
          <a:lstStyle/>
          <a:p>
            <a:r>
              <a:rPr lang="hu-HU"/>
              <a:t>Aszódi Evangélikus Petőfi Gimnázium, Általános Iskola  és Kollégium </a:t>
            </a:r>
          </a:p>
        </p:txBody>
      </p:sp>
      <p:sp>
        <p:nvSpPr>
          <p:cNvPr id="5" name="Szövegdoboz 4">
            <a:extLst>
              <a:ext uri="{FF2B5EF4-FFF2-40B4-BE49-F238E27FC236}">
                <a16:creationId xmlns:a16="http://schemas.microsoft.com/office/drawing/2014/main" id="{6DBF4BB5-3B42-F464-9D72-50A66FD55806}"/>
              </a:ext>
            </a:extLst>
          </p:cNvPr>
          <p:cNvSpPr txBox="1"/>
          <p:nvPr/>
        </p:nvSpPr>
        <p:spPr>
          <a:xfrm>
            <a:off x="107504" y="260648"/>
            <a:ext cx="7272808" cy="369332"/>
          </a:xfrm>
          <a:prstGeom prst="rect">
            <a:avLst/>
          </a:prstGeom>
          <a:noFill/>
        </p:spPr>
        <p:txBody>
          <a:bodyPr wrap="square" rtlCol="0">
            <a:spAutoFit/>
          </a:bodyPr>
          <a:lstStyle/>
          <a:p>
            <a:r>
              <a:rPr lang="hu-HU" b="1" dirty="0">
                <a:solidFill>
                  <a:srgbClr val="00863D"/>
                </a:solidFill>
              </a:rPr>
              <a:t>TERMÉSZETTUDOMÁNY 2022  8. ÉVFOLYAM (8. a, b, c – 79 fő írta meg)</a:t>
            </a:r>
          </a:p>
        </p:txBody>
      </p:sp>
      <p:pic>
        <p:nvPicPr>
          <p:cNvPr id="7" name="Kép 6">
            <a:extLst>
              <a:ext uri="{FF2B5EF4-FFF2-40B4-BE49-F238E27FC236}">
                <a16:creationId xmlns:a16="http://schemas.microsoft.com/office/drawing/2014/main" id="{1AB5ECA9-6E4E-CA44-BB86-0ACFFCC69213}"/>
              </a:ext>
            </a:extLst>
          </p:cNvPr>
          <p:cNvPicPr>
            <a:picLocks noChangeAspect="1"/>
          </p:cNvPicPr>
          <p:nvPr/>
        </p:nvPicPr>
        <p:blipFill>
          <a:blip r:embed="rId2"/>
          <a:stretch>
            <a:fillRect/>
          </a:stretch>
        </p:blipFill>
        <p:spPr>
          <a:xfrm>
            <a:off x="4427984" y="3356992"/>
            <a:ext cx="4579336" cy="2583465"/>
          </a:xfrm>
          <a:prstGeom prst="rect">
            <a:avLst/>
          </a:prstGeom>
        </p:spPr>
      </p:pic>
      <p:pic>
        <p:nvPicPr>
          <p:cNvPr id="4" name="Kép 3">
            <a:extLst>
              <a:ext uri="{FF2B5EF4-FFF2-40B4-BE49-F238E27FC236}">
                <a16:creationId xmlns:a16="http://schemas.microsoft.com/office/drawing/2014/main" id="{A5425355-325D-DAC7-9F9E-D6FC9C09B878}"/>
              </a:ext>
            </a:extLst>
          </p:cNvPr>
          <p:cNvPicPr>
            <a:picLocks noChangeAspect="1"/>
          </p:cNvPicPr>
          <p:nvPr/>
        </p:nvPicPr>
        <p:blipFill>
          <a:blip r:embed="rId3"/>
          <a:stretch>
            <a:fillRect/>
          </a:stretch>
        </p:blipFill>
        <p:spPr>
          <a:xfrm>
            <a:off x="22956" y="548680"/>
            <a:ext cx="5811008" cy="3347564"/>
          </a:xfrm>
          <a:prstGeom prst="rect">
            <a:avLst/>
          </a:prstGeom>
        </p:spPr>
      </p:pic>
    </p:spTree>
    <p:extLst>
      <p:ext uri="{BB962C8B-B14F-4D97-AF65-F5344CB8AC3E}">
        <p14:creationId xmlns:p14="http://schemas.microsoft.com/office/powerpoint/2010/main" val="344261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a:t>Aszódi Evangélikus Petőfi Gimnázium, Általános Iskola  és Kollégium </a:t>
            </a:r>
          </a:p>
        </p:txBody>
      </p:sp>
      <p:sp useBgFill="1">
        <p:nvSpPr>
          <p:cNvPr id="5" name="Szövegdoboz 4"/>
          <p:cNvSpPr txBox="1"/>
          <p:nvPr/>
        </p:nvSpPr>
        <p:spPr>
          <a:xfrm>
            <a:off x="8244408" y="76460"/>
            <a:ext cx="1512168" cy="369332"/>
          </a:xfrm>
          <a:prstGeom prst="rect">
            <a:avLst/>
          </a:prstGeom>
        </p:spPr>
        <p:txBody>
          <a:bodyPr wrap="square" rtlCol="0">
            <a:spAutoFit/>
          </a:bodyPr>
          <a:lstStyle/>
          <a:p>
            <a:r>
              <a:rPr lang="hu-HU" b="1" dirty="0"/>
              <a:t>2022</a:t>
            </a:r>
          </a:p>
        </p:txBody>
      </p:sp>
      <p:sp>
        <p:nvSpPr>
          <p:cNvPr id="7" name="Szövegdoboz 6"/>
          <p:cNvSpPr txBox="1"/>
          <p:nvPr/>
        </p:nvSpPr>
        <p:spPr>
          <a:xfrm>
            <a:off x="107504" y="-15873"/>
            <a:ext cx="6408712" cy="523220"/>
          </a:xfrm>
          <a:prstGeom prst="rect">
            <a:avLst/>
          </a:prstGeom>
          <a:noFill/>
        </p:spPr>
        <p:txBody>
          <a:bodyPr wrap="square" rtlCol="0">
            <a:spAutoFit/>
          </a:bodyPr>
          <a:lstStyle/>
          <a:p>
            <a:r>
              <a:rPr lang="hu-HU" sz="1400" dirty="0">
                <a:solidFill>
                  <a:prstClr val="black"/>
                </a:solidFill>
              </a:rPr>
              <a:t>Hátrányos helyzet esetén milyen arányban történik hátránykiegyenlítés ill. ha biztos a családi háttér a magas átlageredményekhez mit tud még hozzá tenni az iskola.</a:t>
            </a:r>
          </a:p>
        </p:txBody>
      </p:sp>
      <p:sp>
        <p:nvSpPr>
          <p:cNvPr id="8" name="Szövegdoboz 7"/>
          <p:cNvSpPr txBox="1"/>
          <p:nvPr/>
        </p:nvSpPr>
        <p:spPr>
          <a:xfrm>
            <a:off x="107504" y="5207138"/>
            <a:ext cx="5112568" cy="1200329"/>
          </a:xfrm>
          <a:prstGeom prst="rect">
            <a:avLst/>
          </a:prstGeom>
          <a:noFill/>
        </p:spPr>
        <p:txBody>
          <a:bodyPr wrap="square" rtlCol="0">
            <a:spAutoFit/>
          </a:bodyPr>
          <a:lstStyle/>
          <a:p>
            <a:r>
              <a:rPr lang="hu-HU" b="1" dirty="0">
                <a:solidFill>
                  <a:prstClr val="black"/>
                </a:solidFill>
              </a:rPr>
              <a:t>Az Oktatási Hivatal 2015-től készít ez alapján rangsort az intézményekről: </a:t>
            </a:r>
            <a:r>
              <a:rPr lang="hu-HU" b="1" dirty="0">
                <a:solidFill>
                  <a:prstClr val="black"/>
                </a:solidFill>
                <a:hlinkClick r:id="rId2"/>
              </a:rPr>
              <a:t>https://www.oktatas.hu/kozneveles/meresek/kompetenciameres/kiemelkedo_teljesitmenyu_iskolak</a:t>
            </a:r>
            <a:r>
              <a:rPr lang="hu-HU" b="1" dirty="0">
                <a:solidFill>
                  <a:prstClr val="black"/>
                </a:solidFill>
              </a:rPr>
              <a:t> </a:t>
            </a:r>
            <a:endParaRPr lang="hu-HU" dirty="0">
              <a:solidFill>
                <a:prstClr val="black"/>
              </a:solidFill>
            </a:endParaRPr>
          </a:p>
        </p:txBody>
      </p:sp>
      <p:pic>
        <p:nvPicPr>
          <p:cNvPr id="4" name="Kép 3">
            <a:extLst>
              <a:ext uri="{FF2B5EF4-FFF2-40B4-BE49-F238E27FC236}">
                <a16:creationId xmlns:a16="http://schemas.microsoft.com/office/drawing/2014/main" id="{39CACCFA-81B3-6ED8-0B2C-4F4B5DFBCFCA}"/>
              </a:ext>
            </a:extLst>
          </p:cNvPr>
          <p:cNvPicPr>
            <a:picLocks noChangeAspect="1"/>
          </p:cNvPicPr>
          <p:nvPr/>
        </p:nvPicPr>
        <p:blipFill>
          <a:blip r:embed="rId3"/>
          <a:stretch>
            <a:fillRect/>
          </a:stretch>
        </p:blipFill>
        <p:spPr>
          <a:xfrm>
            <a:off x="1115616" y="757966"/>
            <a:ext cx="6789563" cy="4339622"/>
          </a:xfrm>
          <a:prstGeom prst="rect">
            <a:avLst/>
          </a:prstGeom>
        </p:spPr>
      </p:pic>
      <p:pic>
        <p:nvPicPr>
          <p:cNvPr id="10" name="Kép 9">
            <a:extLst>
              <a:ext uri="{FF2B5EF4-FFF2-40B4-BE49-F238E27FC236}">
                <a16:creationId xmlns:a16="http://schemas.microsoft.com/office/drawing/2014/main" id="{00F90318-C37E-A2DE-BBB6-97F10045AAE2}"/>
              </a:ext>
            </a:extLst>
          </p:cNvPr>
          <p:cNvPicPr>
            <a:picLocks noChangeAspect="1"/>
          </p:cNvPicPr>
          <p:nvPr/>
        </p:nvPicPr>
        <p:blipFill>
          <a:blip r:embed="rId4"/>
          <a:stretch>
            <a:fillRect/>
          </a:stretch>
        </p:blipFill>
        <p:spPr>
          <a:xfrm>
            <a:off x="4572000" y="5348207"/>
            <a:ext cx="4248150" cy="485775"/>
          </a:xfrm>
          <a:prstGeom prst="rect">
            <a:avLst/>
          </a:prstGeom>
        </p:spPr>
      </p:pic>
    </p:spTree>
    <p:extLst>
      <p:ext uri="{BB962C8B-B14F-4D97-AF65-F5344CB8AC3E}">
        <p14:creationId xmlns:p14="http://schemas.microsoft.com/office/powerpoint/2010/main" val="2313392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1239084E-A909-63D3-88E5-B002021C9AB0}"/>
              </a:ext>
            </a:extLst>
          </p:cNvPr>
          <p:cNvSpPr>
            <a:spLocks noGrp="1"/>
          </p:cNvSpPr>
          <p:nvPr>
            <p:ph type="ftr" sz="quarter" idx="11"/>
          </p:nvPr>
        </p:nvSpPr>
        <p:spPr/>
        <p:txBody>
          <a:bodyPr/>
          <a:lstStyle/>
          <a:p>
            <a:r>
              <a:rPr lang="hu-HU"/>
              <a:t>Aszódi Evangélikus Petőfi Gimnázium, Általános Iskola  és Kollégium </a:t>
            </a:r>
          </a:p>
        </p:txBody>
      </p:sp>
      <p:sp>
        <p:nvSpPr>
          <p:cNvPr id="5" name="Szövegdoboz 4">
            <a:extLst>
              <a:ext uri="{FF2B5EF4-FFF2-40B4-BE49-F238E27FC236}">
                <a16:creationId xmlns:a16="http://schemas.microsoft.com/office/drawing/2014/main" id="{7B2FE789-4DFF-ED0A-3EEE-F3487FC4F135}"/>
              </a:ext>
            </a:extLst>
          </p:cNvPr>
          <p:cNvSpPr txBox="1"/>
          <p:nvPr/>
        </p:nvSpPr>
        <p:spPr>
          <a:xfrm>
            <a:off x="323528" y="0"/>
            <a:ext cx="7272808" cy="369332"/>
          </a:xfrm>
          <a:prstGeom prst="rect">
            <a:avLst/>
          </a:prstGeom>
          <a:noFill/>
        </p:spPr>
        <p:txBody>
          <a:bodyPr wrap="square" rtlCol="0">
            <a:spAutoFit/>
          </a:bodyPr>
          <a:lstStyle/>
          <a:p>
            <a:r>
              <a:rPr lang="hu-HU" b="1" dirty="0">
                <a:solidFill>
                  <a:srgbClr val="00863D"/>
                </a:solidFill>
              </a:rPr>
              <a:t>TERMÉSZETTUDOMÁNY 2022  10. ÉVFOLYAM (10. a, b, c, d)</a:t>
            </a:r>
          </a:p>
        </p:txBody>
      </p:sp>
      <p:pic>
        <p:nvPicPr>
          <p:cNvPr id="7" name="Kép 6">
            <a:extLst>
              <a:ext uri="{FF2B5EF4-FFF2-40B4-BE49-F238E27FC236}">
                <a16:creationId xmlns:a16="http://schemas.microsoft.com/office/drawing/2014/main" id="{F783CE7D-9198-645B-6AE4-1C896B9BBC71}"/>
              </a:ext>
            </a:extLst>
          </p:cNvPr>
          <p:cNvPicPr>
            <a:picLocks noChangeAspect="1"/>
          </p:cNvPicPr>
          <p:nvPr/>
        </p:nvPicPr>
        <p:blipFill>
          <a:blip r:embed="rId2"/>
          <a:stretch>
            <a:fillRect/>
          </a:stretch>
        </p:blipFill>
        <p:spPr>
          <a:xfrm>
            <a:off x="186333" y="573063"/>
            <a:ext cx="5314950" cy="1390650"/>
          </a:xfrm>
          <a:prstGeom prst="rect">
            <a:avLst/>
          </a:prstGeom>
        </p:spPr>
      </p:pic>
      <p:pic>
        <p:nvPicPr>
          <p:cNvPr id="4" name="Kép 3">
            <a:extLst>
              <a:ext uri="{FF2B5EF4-FFF2-40B4-BE49-F238E27FC236}">
                <a16:creationId xmlns:a16="http://schemas.microsoft.com/office/drawing/2014/main" id="{351D0ADA-E1CF-5A1B-0A69-A26989BE6FD2}"/>
              </a:ext>
            </a:extLst>
          </p:cNvPr>
          <p:cNvPicPr>
            <a:picLocks noChangeAspect="1"/>
          </p:cNvPicPr>
          <p:nvPr/>
        </p:nvPicPr>
        <p:blipFill>
          <a:blip r:embed="rId3"/>
          <a:stretch>
            <a:fillRect/>
          </a:stretch>
        </p:blipFill>
        <p:spPr>
          <a:xfrm>
            <a:off x="1835696" y="1963713"/>
            <a:ext cx="6284838" cy="4624692"/>
          </a:xfrm>
          <a:prstGeom prst="rect">
            <a:avLst/>
          </a:prstGeom>
        </p:spPr>
      </p:pic>
    </p:spTree>
    <p:extLst>
      <p:ext uri="{BB962C8B-B14F-4D97-AF65-F5344CB8AC3E}">
        <p14:creationId xmlns:p14="http://schemas.microsoft.com/office/powerpoint/2010/main" val="2232631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B52A0C58-1DF0-5E94-F7CF-BBEAE1E43D4B}"/>
              </a:ext>
            </a:extLst>
          </p:cNvPr>
          <p:cNvSpPr>
            <a:spLocks noGrp="1"/>
          </p:cNvSpPr>
          <p:nvPr>
            <p:ph type="ftr" sz="quarter" idx="11"/>
          </p:nvPr>
        </p:nvSpPr>
        <p:spPr/>
        <p:txBody>
          <a:bodyPr/>
          <a:lstStyle/>
          <a:p>
            <a:r>
              <a:rPr lang="hu-HU"/>
              <a:t>Aszódi Evangélikus Petőfi Gimnázium, Általános Iskola  és Kollégium </a:t>
            </a:r>
          </a:p>
        </p:txBody>
      </p:sp>
      <p:pic>
        <p:nvPicPr>
          <p:cNvPr id="4" name="Kép 3">
            <a:extLst>
              <a:ext uri="{FF2B5EF4-FFF2-40B4-BE49-F238E27FC236}">
                <a16:creationId xmlns:a16="http://schemas.microsoft.com/office/drawing/2014/main" id="{24E89034-4E0B-8945-1CDB-AF3DFFE90170}"/>
              </a:ext>
            </a:extLst>
          </p:cNvPr>
          <p:cNvPicPr>
            <a:picLocks noChangeAspect="1"/>
          </p:cNvPicPr>
          <p:nvPr/>
        </p:nvPicPr>
        <p:blipFill>
          <a:blip r:embed="rId2"/>
          <a:stretch>
            <a:fillRect/>
          </a:stretch>
        </p:blipFill>
        <p:spPr>
          <a:xfrm>
            <a:off x="1979712" y="476672"/>
            <a:ext cx="5415043" cy="5749563"/>
          </a:xfrm>
          <a:prstGeom prst="rect">
            <a:avLst/>
          </a:prstGeom>
        </p:spPr>
      </p:pic>
      <p:pic>
        <p:nvPicPr>
          <p:cNvPr id="6" name="Kép 5">
            <a:extLst>
              <a:ext uri="{FF2B5EF4-FFF2-40B4-BE49-F238E27FC236}">
                <a16:creationId xmlns:a16="http://schemas.microsoft.com/office/drawing/2014/main" id="{3533C0ED-BF15-779D-8AF4-1F6189B868C5}"/>
              </a:ext>
            </a:extLst>
          </p:cNvPr>
          <p:cNvPicPr>
            <a:picLocks noChangeAspect="1"/>
          </p:cNvPicPr>
          <p:nvPr/>
        </p:nvPicPr>
        <p:blipFill>
          <a:blip r:embed="rId3"/>
          <a:stretch>
            <a:fillRect/>
          </a:stretch>
        </p:blipFill>
        <p:spPr>
          <a:xfrm>
            <a:off x="5292080" y="980728"/>
            <a:ext cx="1657350" cy="476250"/>
          </a:xfrm>
          <a:prstGeom prst="rect">
            <a:avLst/>
          </a:prstGeom>
        </p:spPr>
      </p:pic>
      <p:pic>
        <p:nvPicPr>
          <p:cNvPr id="8" name="Kép 7">
            <a:extLst>
              <a:ext uri="{FF2B5EF4-FFF2-40B4-BE49-F238E27FC236}">
                <a16:creationId xmlns:a16="http://schemas.microsoft.com/office/drawing/2014/main" id="{C2558A86-8164-618E-31D1-7D46E41C9026}"/>
              </a:ext>
            </a:extLst>
          </p:cNvPr>
          <p:cNvPicPr>
            <a:picLocks noChangeAspect="1"/>
          </p:cNvPicPr>
          <p:nvPr/>
        </p:nvPicPr>
        <p:blipFill>
          <a:blip r:embed="rId4"/>
          <a:stretch>
            <a:fillRect/>
          </a:stretch>
        </p:blipFill>
        <p:spPr>
          <a:xfrm>
            <a:off x="7020272" y="4077072"/>
            <a:ext cx="1781175" cy="438150"/>
          </a:xfrm>
          <a:prstGeom prst="rect">
            <a:avLst/>
          </a:prstGeom>
        </p:spPr>
      </p:pic>
    </p:spTree>
    <p:extLst>
      <p:ext uri="{BB962C8B-B14F-4D97-AF65-F5344CB8AC3E}">
        <p14:creationId xmlns:p14="http://schemas.microsoft.com/office/powerpoint/2010/main" val="3185116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C297C21A-75CB-0803-D62D-565F99A6B92C}"/>
              </a:ext>
            </a:extLst>
          </p:cNvPr>
          <p:cNvSpPr>
            <a:spLocks noGrp="1"/>
          </p:cNvSpPr>
          <p:nvPr>
            <p:ph type="ftr" sz="quarter" idx="11"/>
          </p:nvPr>
        </p:nvSpPr>
        <p:spPr/>
        <p:txBody>
          <a:bodyPr/>
          <a:lstStyle/>
          <a:p>
            <a:r>
              <a:rPr lang="hu-HU"/>
              <a:t>Aszódi Evangélikus Petőfi Gimnázium, Általános Iskola  és Kollégium </a:t>
            </a:r>
          </a:p>
        </p:txBody>
      </p:sp>
      <p:sp>
        <p:nvSpPr>
          <p:cNvPr id="3" name="Szövegdoboz 2">
            <a:extLst>
              <a:ext uri="{FF2B5EF4-FFF2-40B4-BE49-F238E27FC236}">
                <a16:creationId xmlns:a16="http://schemas.microsoft.com/office/drawing/2014/main" id="{CF49EE9D-54E7-0778-23BA-A19303C32F91}"/>
              </a:ext>
            </a:extLst>
          </p:cNvPr>
          <p:cNvSpPr txBox="1"/>
          <p:nvPr/>
        </p:nvSpPr>
        <p:spPr>
          <a:xfrm>
            <a:off x="683568" y="404664"/>
            <a:ext cx="3672408" cy="369332"/>
          </a:xfrm>
          <a:prstGeom prst="rect">
            <a:avLst/>
          </a:prstGeom>
          <a:noFill/>
        </p:spPr>
        <p:txBody>
          <a:bodyPr wrap="square" rtlCol="0">
            <a:spAutoFit/>
          </a:bodyPr>
          <a:lstStyle/>
          <a:p>
            <a:r>
              <a:rPr lang="hu-HU" dirty="0"/>
              <a:t>Angol nyelv 6. évfolyam</a:t>
            </a:r>
          </a:p>
        </p:txBody>
      </p:sp>
      <p:pic>
        <p:nvPicPr>
          <p:cNvPr id="7" name="Kép 6">
            <a:extLst>
              <a:ext uri="{FF2B5EF4-FFF2-40B4-BE49-F238E27FC236}">
                <a16:creationId xmlns:a16="http://schemas.microsoft.com/office/drawing/2014/main" id="{C049DA84-D416-50AE-BA5E-46B44567CBFA}"/>
              </a:ext>
            </a:extLst>
          </p:cNvPr>
          <p:cNvPicPr>
            <a:picLocks noChangeAspect="1"/>
          </p:cNvPicPr>
          <p:nvPr/>
        </p:nvPicPr>
        <p:blipFill>
          <a:blip r:embed="rId2"/>
          <a:stretch>
            <a:fillRect/>
          </a:stretch>
        </p:blipFill>
        <p:spPr>
          <a:xfrm>
            <a:off x="3275856" y="188640"/>
            <a:ext cx="5692570" cy="1557709"/>
          </a:xfrm>
          <a:prstGeom prst="rect">
            <a:avLst/>
          </a:prstGeom>
        </p:spPr>
      </p:pic>
      <p:pic>
        <p:nvPicPr>
          <p:cNvPr id="9" name="Kép 8">
            <a:extLst>
              <a:ext uri="{FF2B5EF4-FFF2-40B4-BE49-F238E27FC236}">
                <a16:creationId xmlns:a16="http://schemas.microsoft.com/office/drawing/2014/main" id="{C36C2BB5-B361-3F90-FFCE-5FF59DD943BB}"/>
              </a:ext>
            </a:extLst>
          </p:cNvPr>
          <p:cNvPicPr>
            <a:picLocks noChangeAspect="1"/>
          </p:cNvPicPr>
          <p:nvPr/>
        </p:nvPicPr>
        <p:blipFill>
          <a:blip r:embed="rId3"/>
          <a:stretch>
            <a:fillRect/>
          </a:stretch>
        </p:blipFill>
        <p:spPr>
          <a:xfrm>
            <a:off x="277915" y="1881876"/>
            <a:ext cx="5692570" cy="4474474"/>
          </a:xfrm>
          <a:prstGeom prst="rect">
            <a:avLst/>
          </a:prstGeom>
        </p:spPr>
      </p:pic>
    </p:spTree>
    <p:extLst>
      <p:ext uri="{BB962C8B-B14F-4D97-AF65-F5344CB8AC3E}">
        <p14:creationId xmlns:p14="http://schemas.microsoft.com/office/powerpoint/2010/main" val="2007726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ABA3BEBF-8444-3BAA-D833-ADB3D24A369D}"/>
              </a:ext>
            </a:extLst>
          </p:cNvPr>
          <p:cNvSpPr>
            <a:spLocks noGrp="1"/>
          </p:cNvSpPr>
          <p:nvPr>
            <p:ph type="ftr" sz="quarter" idx="11"/>
          </p:nvPr>
        </p:nvSpPr>
        <p:spPr/>
        <p:txBody>
          <a:bodyPr/>
          <a:lstStyle/>
          <a:p>
            <a:r>
              <a:rPr lang="hu-HU"/>
              <a:t>Aszódi Evangélikus Petőfi Gimnázium, Általános Iskola  és Kollégium </a:t>
            </a:r>
          </a:p>
        </p:txBody>
      </p:sp>
      <p:sp>
        <p:nvSpPr>
          <p:cNvPr id="3" name="Szövegdoboz 2">
            <a:extLst>
              <a:ext uri="{FF2B5EF4-FFF2-40B4-BE49-F238E27FC236}">
                <a16:creationId xmlns:a16="http://schemas.microsoft.com/office/drawing/2014/main" id="{4500B763-4B3B-8EE2-3ED0-99456D72B93C}"/>
              </a:ext>
            </a:extLst>
          </p:cNvPr>
          <p:cNvSpPr txBox="1"/>
          <p:nvPr/>
        </p:nvSpPr>
        <p:spPr>
          <a:xfrm>
            <a:off x="251520" y="136525"/>
            <a:ext cx="3672408" cy="369332"/>
          </a:xfrm>
          <a:prstGeom prst="rect">
            <a:avLst/>
          </a:prstGeom>
          <a:noFill/>
        </p:spPr>
        <p:txBody>
          <a:bodyPr wrap="square" rtlCol="0">
            <a:spAutoFit/>
          </a:bodyPr>
          <a:lstStyle/>
          <a:p>
            <a:r>
              <a:rPr lang="hu-HU" dirty="0"/>
              <a:t>Angol nyelv 6. évfolyam 2022</a:t>
            </a:r>
          </a:p>
        </p:txBody>
      </p:sp>
      <p:pic>
        <p:nvPicPr>
          <p:cNvPr id="5" name="Kép 4">
            <a:extLst>
              <a:ext uri="{FF2B5EF4-FFF2-40B4-BE49-F238E27FC236}">
                <a16:creationId xmlns:a16="http://schemas.microsoft.com/office/drawing/2014/main" id="{126EAFD8-A06E-EAA5-F926-790064CDFA92}"/>
              </a:ext>
            </a:extLst>
          </p:cNvPr>
          <p:cNvPicPr>
            <a:picLocks noChangeAspect="1"/>
          </p:cNvPicPr>
          <p:nvPr/>
        </p:nvPicPr>
        <p:blipFill>
          <a:blip r:embed="rId2"/>
          <a:stretch>
            <a:fillRect/>
          </a:stretch>
        </p:blipFill>
        <p:spPr>
          <a:xfrm>
            <a:off x="2123728" y="609129"/>
            <a:ext cx="5829609" cy="6087747"/>
          </a:xfrm>
          <a:prstGeom prst="rect">
            <a:avLst/>
          </a:prstGeom>
        </p:spPr>
      </p:pic>
      <p:pic>
        <p:nvPicPr>
          <p:cNvPr id="7" name="Kép 6">
            <a:extLst>
              <a:ext uri="{FF2B5EF4-FFF2-40B4-BE49-F238E27FC236}">
                <a16:creationId xmlns:a16="http://schemas.microsoft.com/office/drawing/2014/main" id="{7155CF66-12A7-A49F-4DC2-B59E29826AA9}"/>
              </a:ext>
            </a:extLst>
          </p:cNvPr>
          <p:cNvPicPr>
            <a:picLocks noChangeAspect="1"/>
          </p:cNvPicPr>
          <p:nvPr/>
        </p:nvPicPr>
        <p:blipFill>
          <a:blip r:embed="rId3"/>
          <a:stretch>
            <a:fillRect/>
          </a:stretch>
        </p:blipFill>
        <p:spPr>
          <a:xfrm>
            <a:off x="6660232" y="2410025"/>
            <a:ext cx="2088509" cy="365124"/>
          </a:xfrm>
          <a:prstGeom prst="rect">
            <a:avLst/>
          </a:prstGeom>
        </p:spPr>
      </p:pic>
      <p:pic>
        <p:nvPicPr>
          <p:cNvPr id="9" name="Kép 8">
            <a:extLst>
              <a:ext uri="{FF2B5EF4-FFF2-40B4-BE49-F238E27FC236}">
                <a16:creationId xmlns:a16="http://schemas.microsoft.com/office/drawing/2014/main" id="{CD20B683-1CB1-C554-90C2-63D80D3481AD}"/>
              </a:ext>
            </a:extLst>
          </p:cNvPr>
          <p:cNvPicPr>
            <a:picLocks noChangeAspect="1"/>
          </p:cNvPicPr>
          <p:nvPr/>
        </p:nvPicPr>
        <p:blipFill>
          <a:blip r:embed="rId4"/>
          <a:stretch>
            <a:fillRect/>
          </a:stretch>
        </p:blipFill>
        <p:spPr>
          <a:xfrm>
            <a:off x="6516216" y="4941168"/>
            <a:ext cx="2715069" cy="568449"/>
          </a:xfrm>
          <a:prstGeom prst="rect">
            <a:avLst/>
          </a:prstGeom>
        </p:spPr>
      </p:pic>
    </p:spTree>
    <p:extLst>
      <p:ext uri="{BB962C8B-B14F-4D97-AF65-F5344CB8AC3E}">
        <p14:creationId xmlns:p14="http://schemas.microsoft.com/office/powerpoint/2010/main" val="3414661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91CB0E25-A067-6436-E6D2-511BF8B846B5}"/>
              </a:ext>
            </a:extLst>
          </p:cNvPr>
          <p:cNvSpPr>
            <a:spLocks noGrp="1"/>
          </p:cNvSpPr>
          <p:nvPr>
            <p:ph type="ftr" sz="quarter" idx="11"/>
          </p:nvPr>
        </p:nvSpPr>
        <p:spPr/>
        <p:txBody>
          <a:bodyPr/>
          <a:lstStyle/>
          <a:p>
            <a:r>
              <a:rPr lang="hu-HU"/>
              <a:t>Aszódi Evangélikus Petőfi Gimnázium, Általános Iskola  és Kollégium </a:t>
            </a:r>
          </a:p>
        </p:txBody>
      </p:sp>
      <p:pic>
        <p:nvPicPr>
          <p:cNvPr id="4" name="Kép 3">
            <a:extLst>
              <a:ext uri="{FF2B5EF4-FFF2-40B4-BE49-F238E27FC236}">
                <a16:creationId xmlns:a16="http://schemas.microsoft.com/office/drawing/2014/main" id="{CA386C6A-95D5-4AF4-922E-FCB92C2726CC}"/>
              </a:ext>
            </a:extLst>
          </p:cNvPr>
          <p:cNvPicPr>
            <a:picLocks noChangeAspect="1"/>
          </p:cNvPicPr>
          <p:nvPr/>
        </p:nvPicPr>
        <p:blipFill>
          <a:blip r:embed="rId2"/>
          <a:stretch>
            <a:fillRect/>
          </a:stretch>
        </p:blipFill>
        <p:spPr>
          <a:xfrm>
            <a:off x="3727017" y="119662"/>
            <a:ext cx="5311811" cy="1221106"/>
          </a:xfrm>
          <a:prstGeom prst="rect">
            <a:avLst/>
          </a:prstGeom>
        </p:spPr>
      </p:pic>
      <p:sp>
        <p:nvSpPr>
          <p:cNvPr id="5" name="Szövegdoboz 4">
            <a:extLst>
              <a:ext uri="{FF2B5EF4-FFF2-40B4-BE49-F238E27FC236}">
                <a16:creationId xmlns:a16="http://schemas.microsoft.com/office/drawing/2014/main" id="{FD713A37-D07F-9B4C-AC2F-34227685C74C}"/>
              </a:ext>
            </a:extLst>
          </p:cNvPr>
          <p:cNvSpPr txBox="1"/>
          <p:nvPr/>
        </p:nvSpPr>
        <p:spPr>
          <a:xfrm>
            <a:off x="111027" y="136525"/>
            <a:ext cx="3672408" cy="369332"/>
          </a:xfrm>
          <a:prstGeom prst="rect">
            <a:avLst/>
          </a:prstGeom>
          <a:noFill/>
        </p:spPr>
        <p:txBody>
          <a:bodyPr wrap="square" rtlCol="0">
            <a:spAutoFit/>
          </a:bodyPr>
          <a:lstStyle/>
          <a:p>
            <a:r>
              <a:rPr lang="hu-HU" dirty="0"/>
              <a:t>Angol nyelv 8. évfolyam 2022</a:t>
            </a:r>
          </a:p>
        </p:txBody>
      </p:sp>
      <p:pic>
        <p:nvPicPr>
          <p:cNvPr id="7" name="Kép 6">
            <a:extLst>
              <a:ext uri="{FF2B5EF4-FFF2-40B4-BE49-F238E27FC236}">
                <a16:creationId xmlns:a16="http://schemas.microsoft.com/office/drawing/2014/main" id="{DB72EEE6-9765-272F-E533-612E44A364CF}"/>
              </a:ext>
            </a:extLst>
          </p:cNvPr>
          <p:cNvPicPr>
            <a:picLocks noChangeAspect="1"/>
          </p:cNvPicPr>
          <p:nvPr/>
        </p:nvPicPr>
        <p:blipFill>
          <a:blip r:embed="rId3"/>
          <a:stretch>
            <a:fillRect/>
          </a:stretch>
        </p:blipFill>
        <p:spPr>
          <a:xfrm>
            <a:off x="1115616" y="1378512"/>
            <a:ext cx="6743700" cy="5200650"/>
          </a:xfrm>
          <a:prstGeom prst="rect">
            <a:avLst/>
          </a:prstGeom>
        </p:spPr>
      </p:pic>
    </p:spTree>
    <p:extLst>
      <p:ext uri="{BB962C8B-B14F-4D97-AF65-F5344CB8AC3E}">
        <p14:creationId xmlns:p14="http://schemas.microsoft.com/office/powerpoint/2010/main" val="31327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A3B73238-65D8-86CC-D232-3DA421F4ADA0}"/>
              </a:ext>
            </a:extLst>
          </p:cNvPr>
          <p:cNvSpPr>
            <a:spLocks noGrp="1"/>
          </p:cNvSpPr>
          <p:nvPr>
            <p:ph type="ftr" sz="quarter" idx="11"/>
          </p:nvPr>
        </p:nvSpPr>
        <p:spPr/>
        <p:txBody>
          <a:bodyPr/>
          <a:lstStyle/>
          <a:p>
            <a:r>
              <a:rPr lang="hu-HU"/>
              <a:t>Aszódi Evangélikus Petőfi Gimnázium, Általános Iskola  és Kollégium </a:t>
            </a:r>
          </a:p>
        </p:txBody>
      </p:sp>
      <p:pic>
        <p:nvPicPr>
          <p:cNvPr id="4" name="Kép 3">
            <a:extLst>
              <a:ext uri="{FF2B5EF4-FFF2-40B4-BE49-F238E27FC236}">
                <a16:creationId xmlns:a16="http://schemas.microsoft.com/office/drawing/2014/main" id="{72902BCA-CDAA-904E-6002-CC930FE1C362}"/>
              </a:ext>
            </a:extLst>
          </p:cNvPr>
          <p:cNvPicPr>
            <a:picLocks noChangeAspect="1"/>
          </p:cNvPicPr>
          <p:nvPr/>
        </p:nvPicPr>
        <p:blipFill>
          <a:blip r:embed="rId2"/>
          <a:stretch>
            <a:fillRect/>
          </a:stretch>
        </p:blipFill>
        <p:spPr>
          <a:xfrm>
            <a:off x="497286" y="1124744"/>
            <a:ext cx="8149428" cy="4752528"/>
          </a:xfrm>
          <a:prstGeom prst="rect">
            <a:avLst/>
          </a:prstGeom>
        </p:spPr>
      </p:pic>
      <p:sp>
        <p:nvSpPr>
          <p:cNvPr id="5" name="Szövegdoboz 4">
            <a:extLst>
              <a:ext uri="{FF2B5EF4-FFF2-40B4-BE49-F238E27FC236}">
                <a16:creationId xmlns:a16="http://schemas.microsoft.com/office/drawing/2014/main" id="{0ABEA622-DAA1-F00D-151D-0DE21D5CE3FC}"/>
              </a:ext>
            </a:extLst>
          </p:cNvPr>
          <p:cNvSpPr txBox="1"/>
          <p:nvPr/>
        </p:nvSpPr>
        <p:spPr>
          <a:xfrm>
            <a:off x="111026" y="136525"/>
            <a:ext cx="4460973" cy="646331"/>
          </a:xfrm>
          <a:prstGeom prst="rect">
            <a:avLst/>
          </a:prstGeom>
          <a:noFill/>
        </p:spPr>
        <p:txBody>
          <a:bodyPr wrap="square" rtlCol="0">
            <a:spAutoFit/>
          </a:bodyPr>
          <a:lstStyle/>
          <a:p>
            <a:r>
              <a:rPr lang="hu-HU" dirty="0"/>
              <a:t>Angol nyelv 8. évfolyam 2022 Képességeloszlás a 8. a és 8. b osztály együtt</a:t>
            </a:r>
          </a:p>
        </p:txBody>
      </p:sp>
    </p:spTree>
    <p:extLst>
      <p:ext uri="{BB962C8B-B14F-4D97-AF65-F5344CB8AC3E}">
        <p14:creationId xmlns:p14="http://schemas.microsoft.com/office/powerpoint/2010/main" val="388958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4E3126A9-BB91-B3F5-54B1-DCB9A1A33D13}"/>
              </a:ext>
            </a:extLst>
          </p:cNvPr>
          <p:cNvSpPr>
            <a:spLocks noGrp="1"/>
          </p:cNvSpPr>
          <p:nvPr>
            <p:ph type="ftr" sz="quarter" idx="11"/>
          </p:nvPr>
        </p:nvSpPr>
        <p:spPr/>
        <p:txBody>
          <a:bodyPr/>
          <a:lstStyle/>
          <a:p>
            <a:r>
              <a:rPr lang="hu-HU"/>
              <a:t>Aszódi Evangélikus Petőfi Gimnázium, Általános Iskola  és Kollégium </a:t>
            </a:r>
          </a:p>
        </p:txBody>
      </p:sp>
      <p:sp>
        <p:nvSpPr>
          <p:cNvPr id="3" name="Szövegdoboz 2">
            <a:extLst>
              <a:ext uri="{FF2B5EF4-FFF2-40B4-BE49-F238E27FC236}">
                <a16:creationId xmlns:a16="http://schemas.microsoft.com/office/drawing/2014/main" id="{1DF53B9A-2D62-BF7C-455A-8F0D8C23258E}"/>
              </a:ext>
            </a:extLst>
          </p:cNvPr>
          <p:cNvSpPr txBox="1"/>
          <p:nvPr/>
        </p:nvSpPr>
        <p:spPr>
          <a:xfrm>
            <a:off x="179512" y="27856"/>
            <a:ext cx="3672408" cy="369332"/>
          </a:xfrm>
          <a:prstGeom prst="rect">
            <a:avLst/>
          </a:prstGeom>
          <a:noFill/>
        </p:spPr>
        <p:txBody>
          <a:bodyPr wrap="square" rtlCol="0">
            <a:spAutoFit/>
          </a:bodyPr>
          <a:lstStyle/>
          <a:p>
            <a:r>
              <a:rPr lang="hu-HU" b="1" dirty="0">
                <a:solidFill>
                  <a:srgbClr val="00863D"/>
                </a:solidFill>
              </a:rPr>
              <a:t>Német </a:t>
            </a:r>
            <a:r>
              <a:rPr lang="hu-HU" b="1" cap="small" dirty="0">
                <a:solidFill>
                  <a:srgbClr val="00863D"/>
                </a:solidFill>
              </a:rPr>
              <a:t>nyelv</a:t>
            </a:r>
            <a:r>
              <a:rPr lang="hu-HU" b="1" dirty="0">
                <a:solidFill>
                  <a:srgbClr val="00863D"/>
                </a:solidFill>
              </a:rPr>
              <a:t> 8. évfolyam 2022</a:t>
            </a:r>
          </a:p>
        </p:txBody>
      </p:sp>
      <p:pic>
        <p:nvPicPr>
          <p:cNvPr id="5" name="Kép 4">
            <a:extLst>
              <a:ext uri="{FF2B5EF4-FFF2-40B4-BE49-F238E27FC236}">
                <a16:creationId xmlns:a16="http://schemas.microsoft.com/office/drawing/2014/main" id="{C92C0977-F379-B109-DBC9-FC6445995F8A}"/>
              </a:ext>
            </a:extLst>
          </p:cNvPr>
          <p:cNvPicPr>
            <a:picLocks noChangeAspect="1"/>
          </p:cNvPicPr>
          <p:nvPr/>
        </p:nvPicPr>
        <p:blipFill>
          <a:blip r:embed="rId2"/>
          <a:stretch>
            <a:fillRect/>
          </a:stretch>
        </p:blipFill>
        <p:spPr>
          <a:xfrm>
            <a:off x="2811357" y="476672"/>
            <a:ext cx="6332643" cy="1433130"/>
          </a:xfrm>
          <a:prstGeom prst="rect">
            <a:avLst/>
          </a:prstGeom>
        </p:spPr>
      </p:pic>
      <p:pic>
        <p:nvPicPr>
          <p:cNvPr id="7" name="Kép 6">
            <a:extLst>
              <a:ext uri="{FF2B5EF4-FFF2-40B4-BE49-F238E27FC236}">
                <a16:creationId xmlns:a16="http://schemas.microsoft.com/office/drawing/2014/main" id="{7DFBF9CD-C903-DD1E-3D59-0D1AE87E6EB1}"/>
              </a:ext>
            </a:extLst>
          </p:cNvPr>
          <p:cNvPicPr>
            <a:picLocks noChangeAspect="1"/>
          </p:cNvPicPr>
          <p:nvPr/>
        </p:nvPicPr>
        <p:blipFill>
          <a:blip r:embed="rId3"/>
          <a:stretch>
            <a:fillRect/>
          </a:stretch>
        </p:blipFill>
        <p:spPr>
          <a:xfrm>
            <a:off x="395536" y="1977518"/>
            <a:ext cx="5256584" cy="4743958"/>
          </a:xfrm>
          <a:prstGeom prst="rect">
            <a:avLst/>
          </a:prstGeom>
        </p:spPr>
      </p:pic>
      <p:pic>
        <p:nvPicPr>
          <p:cNvPr id="11" name="Kép 10">
            <a:extLst>
              <a:ext uri="{FF2B5EF4-FFF2-40B4-BE49-F238E27FC236}">
                <a16:creationId xmlns:a16="http://schemas.microsoft.com/office/drawing/2014/main" id="{68F0BA32-B5D7-F387-AEE2-B4FA45BC9724}"/>
              </a:ext>
            </a:extLst>
          </p:cNvPr>
          <p:cNvPicPr>
            <a:picLocks noChangeAspect="1"/>
          </p:cNvPicPr>
          <p:nvPr/>
        </p:nvPicPr>
        <p:blipFill>
          <a:blip r:embed="rId4"/>
          <a:stretch>
            <a:fillRect/>
          </a:stretch>
        </p:blipFill>
        <p:spPr>
          <a:xfrm>
            <a:off x="6228184" y="2708920"/>
            <a:ext cx="2819400" cy="2609850"/>
          </a:xfrm>
          <a:prstGeom prst="rect">
            <a:avLst/>
          </a:prstGeom>
        </p:spPr>
      </p:pic>
      <p:pic>
        <p:nvPicPr>
          <p:cNvPr id="13" name="Kép 12">
            <a:extLst>
              <a:ext uri="{FF2B5EF4-FFF2-40B4-BE49-F238E27FC236}">
                <a16:creationId xmlns:a16="http://schemas.microsoft.com/office/drawing/2014/main" id="{A70DF022-0F2B-A7E0-22C4-5D5077AF7C36}"/>
              </a:ext>
            </a:extLst>
          </p:cNvPr>
          <p:cNvPicPr>
            <a:picLocks noChangeAspect="1"/>
          </p:cNvPicPr>
          <p:nvPr/>
        </p:nvPicPr>
        <p:blipFill>
          <a:blip r:embed="rId5"/>
          <a:stretch>
            <a:fillRect/>
          </a:stretch>
        </p:blipFill>
        <p:spPr>
          <a:xfrm>
            <a:off x="5770984" y="2708919"/>
            <a:ext cx="457200" cy="2390775"/>
          </a:xfrm>
          <a:prstGeom prst="rect">
            <a:avLst/>
          </a:prstGeom>
        </p:spPr>
      </p:pic>
    </p:spTree>
    <p:extLst>
      <p:ext uri="{BB962C8B-B14F-4D97-AF65-F5344CB8AC3E}">
        <p14:creationId xmlns:p14="http://schemas.microsoft.com/office/powerpoint/2010/main" val="376332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3E9A6D47-C0FC-0A47-6E82-27C2C3C244FA}"/>
              </a:ext>
            </a:extLst>
          </p:cNvPr>
          <p:cNvSpPr>
            <a:spLocks noGrp="1"/>
          </p:cNvSpPr>
          <p:nvPr>
            <p:ph type="ftr" sz="quarter" idx="11"/>
          </p:nvPr>
        </p:nvSpPr>
        <p:spPr/>
        <p:txBody>
          <a:bodyPr/>
          <a:lstStyle/>
          <a:p>
            <a:r>
              <a:rPr lang="hu-HU"/>
              <a:t>Aszódi Evangélikus Petőfi Gimnázium, Általános Iskola  és Kollégium </a:t>
            </a:r>
          </a:p>
        </p:txBody>
      </p:sp>
      <p:pic>
        <p:nvPicPr>
          <p:cNvPr id="3" name="Kép 2">
            <a:extLst>
              <a:ext uri="{FF2B5EF4-FFF2-40B4-BE49-F238E27FC236}">
                <a16:creationId xmlns:a16="http://schemas.microsoft.com/office/drawing/2014/main" id="{951DB975-8282-9324-9D4C-5C4367C68CC7}"/>
              </a:ext>
            </a:extLst>
          </p:cNvPr>
          <p:cNvPicPr>
            <a:picLocks noChangeAspect="1"/>
          </p:cNvPicPr>
          <p:nvPr/>
        </p:nvPicPr>
        <p:blipFill>
          <a:blip r:embed="rId2"/>
          <a:stretch>
            <a:fillRect/>
          </a:stretch>
        </p:blipFill>
        <p:spPr>
          <a:xfrm>
            <a:off x="2555776" y="5445224"/>
            <a:ext cx="4248150" cy="485775"/>
          </a:xfrm>
          <a:prstGeom prst="rect">
            <a:avLst/>
          </a:prstGeom>
        </p:spPr>
      </p:pic>
      <p:pic>
        <p:nvPicPr>
          <p:cNvPr id="5" name="Kép 4">
            <a:extLst>
              <a:ext uri="{FF2B5EF4-FFF2-40B4-BE49-F238E27FC236}">
                <a16:creationId xmlns:a16="http://schemas.microsoft.com/office/drawing/2014/main" id="{51B5C3B2-E712-876C-F980-18031FF8BE8A}"/>
              </a:ext>
            </a:extLst>
          </p:cNvPr>
          <p:cNvPicPr>
            <a:picLocks noChangeAspect="1"/>
          </p:cNvPicPr>
          <p:nvPr/>
        </p:nvPicPr>
        <p:blipFill>
          <a:blip r:embed="rId3"/>
          <a:stretch>
            <a:fillRect/>
          </a:stretch>
        </p:blipFill>
        <p:spPr>
          <a:xfrm>
            <a:off x="1257300" y="1595437"/>
            <a:ext cx="6629400" cy="3667125"/>
          </a:xfrm>
          <a:prstGeom prst="rect">
            <a:avLst/>
          </a:prstGeom>
        </p:spPr>
      </p:pic>
      <p:pic>
        <p:nvPicPr>
          <p:cNvPr id="7" name="Kép 6">
            <a:extLst>
              <a:ext uri="{FF2B5EF4-FFF2-40B4-BE49-F238E27FC236}">
                <a16:creationId xmlns:a16="http://schemas.microsoft.com/office/drawing/2014/main" id="{CF0B87DD-7B59-8785-CCDB-E3DFB10810B0}"/>
              </a:ext>
            </a:extLst>
          </p:cNvPr>
          <p:cNvPicPr>
            <a:picLocks noChangeAspect="1"/>
          </p:cNvPicPr>
          <p:nvPr/>
        </p:nvPicPr>
        <p:blipFill>
          <a:blip r:embed="rId4"/>
          <a:stretch>
            <a:fillRect/>
          </a:stretch>
        </p:blipFill>
        <p:spPr>
          <a:xfrm>
            <a:off x="1257300" y="84126"/>
            <a:ext cx="6629400" cy="1425666"/>
          </a:xfrm>
          <a:prstGeom prst="rect">
            <a:avLst/>
          </a:prstGeom>
        </p:spPr>
      </p:pic>
      <p:sp useBgFill="1">
        <p:nvSpPr>
          <p:cNvPr id="8" name="Szövegdoboz 7">
            <a:extLst>
              <a:ext uri="{FF2B5EF4-FFF2-40B4-BE49-F238E27FC236}">
                <a16:creationId xmlns:a16="http://schemas.microsoft.com/office/drawing/2014/main" id="{82FE1CB7-F16D-C941-EBE2-C2F63744DDA5}"/>
              </a:ext>
            </a:extLst>
          </p:cNvPr>
          <p:cNvSpPr txBox="1"/>
          <p:nvPr/>
        </p:nvSpPr>
        <p:spPr>
          <a:xfrm>
            <a:off x="8244408" y="76460"/>
            <a:ext cx="864096" cy="369332"/>
          </a:xfrm>
          <a:prstGeom prst="rect">
            <a:avLst/>
          </a:prstGeom>
        </p:spPr>
        <p:txBody>
          <a:bodyPr wrap="square" rtlCol="0">
            <a:spAutoFit/>
          </a:bodyPr>
          <a:lstStyle/>
          <a:p>
            <a:r>
              <a:rPr lang="hu-HU" b="1" dirty="0"/>
              <a:t>2022</a:t>
            </a:r>
          </a:p>
        </p:txBody>
      </p:sp>
    </p:spTree>
    <p:extLst>
      <p:ext uri="{BB962C8B-B14F-4D97-AF65-F5344CB8AC3E}">
        <p14:creationId xmlns:p14="http://schemas.microsoft.com/office/powerpoint/2010/main" val="15748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8172400" y="96344"/>
            <a:ext cx="971600" cy="369332"/>
          </a:xfrm>
          <a:prstGeom prst="rect">
            <a:avLst/>
          </a:prstGeom>
          <a:noFill/>
        </p:spPr>
        <p:txBody>
          <a:bodyPr wrap="square" rtlCol="0">
            <a:spAutoFit/>
          </a:bodyPr>
          <a:lstStyle/>
          <a:p>
            <a:r>
              <a:rPr lang="hu-HU" b="1" dirty="0">
                <a:solidFill>
                  <a:prstClr val="black"/>
                </a:solidFill>
              </a:rPr>
              <a:t>2019</a:t>
            </a:r>
          </a:p>
        </p:txBody>
      </p:sp>
      <p:sp>
        <p:nvSpPr>
          <p:cNvPr id="3" name="Élőláb helye 2"/>
          <p:cNvSpPr>
            <a:spLocks noGrp="1"/>
          </p:cNvSpPr>
          <p:nvPr>
            <p:ph type="ftr" sz="quarter" idx="11"/>
          </p:nvPr>
        </p:nvSpPr>
        <p:spPr/>
        <p:txBody>
          <a:bodyPr/>
          <a:lstStyle/>
          <a:p>
            <a:r>
              <a:rPr lang="hu-HU">
                <a:solidFill>
                  <a:prstClr val="black">
                    <a:tint val="75000"/>
                  </a:prstClr>
                </a:solidFill>
              </a:rPr>
              <a:t>Aszódi Evangélikus Petőfi Gimnázium, Általános Iskola  és Kollégium </a:t>
            </a:r>
          </a:p>
        </p:txBody>
      </p:sp>
      <p:pic>
        <p:nvPicPr>
          <p:cNvPr id="2" name="Kép 1">
            <a:extLst>
              <a:ext uri="{FF2B5EF4-FFF2-40B4-BE49-F238E27FC236}">
                <a16:creationId xmlns:a16="http://schemas.microsoft.com/office/drawing/2014/main" id="{5D93A978-B0AF-E8B4-A111-A0F96A6DEECC}"/>
              </a:ext>
            </a:extLst>
          </p:cNvPr>
          <p:cNvPicPr>
            <a:picLocks noChangeAspect="1"/>
          </p:cNvPicPr>
          <p:nvPr/>
        </p:nvPicPr>
        <p:blipFill>
          <a:blip r:embed="rId2"/>
          <a:stretch>
            <a:fillRect/>
          </a:stretch>
        </p:blipFill>
        <p:spPr>
          <a:xfrm>
            <a:off x="719572" y="908720"/>
            <a:ext cx="7704856" cy="4436785"/>
          </a:xfrm>
          <a:prstGeom prst="rect">
            <a:avLst/>
          </a:prstGeom>
        </p:spPr>
      </p:pic>
    </p:spTree>
    <p:extLst>
      <p:ext uri="{BB962C8B-B14F-4D97-AF65-F5344CB8AC3E}">
        <p14:creationId xmlns:p14="http://schemas.microsoft.com/office/powerpoint/2010/main" val="419370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1573" y="563694"/>
            <a:ext cx="8820853" cy="5487576"/>
          </a:xfrm>
          <a:prstGeom prst="rect">
            <a:avLst/>
          </a:prstGeom>
        </p:spPr>
      </p:pic>
      <p:sp>
        <p:nvSpPr>
          <p:cNvPr id="3" name="Szövegdoboz 2"/>
          <p:cNvSpPr txBox="1"/>
          <p:nvPr/>
        </p:nvSpPr>
        <p:spPr>
          <a:xfrm>
            <a:off x="8279904" y="32048"/>
            <a:ext cx="864096" cy="369332"/>
          </a:xfrm>
          <a:prstGeom prst="rect">
            <a:avLst/>
          </a:prstGeom>
          <a:noFill/>
        </p:spPr>
        <p:txBody>
          <a:bodyPr wrap="square" rtlCol="0">
            <a:spAutoFit/>
          </a:bodyPr>
          <a:lstStyle/>
          <a:p>
            <a:r>
              <a:rPr lang="hu-HU" b="1" dirty="0"/>
              <a:t>2012</a:t>
            </a:r>
          </a:p>
        </p:txBody>
      </p:sp>
      <p:sp>
        <p:nvSpPr>
          <p:cNvPr id="5" name="Élőláb helye 4"/>
          <p:cNvSpPr>
            <a:spLocks noGrp="1"/>
          </p:cNvSpPr>
          <p:nvPr>
            <p:ph type="ftr" sz="quarter" idx="11"/>
          </p:nvPr>
        </p:nvSpPr>
        <p:spPr/>
        <p:txBody>
          <a:bodyPr/>
          <a:lstStyle/>
          <a:p>
            <a:r>
              <a:rPr lang="hu-HU"/>
              <a:t>Aszódi Evangélikus Petőfi Gimnázium, Általános Iskola  és Kollégium </a:t>
            </a:r>
          </a:p>
        </p:txBody>
      </p:sp>
      <p:sp>
        <p:nvSpPr>
          <p:cNvPr id="6" name="Szövegdoboz 5"/>
          <p:cNvSpPr txBox="1"/>
          <p:nvPr/>
        </p:nvSpPr>
        <p:spPr>
          <a:xfrm>
            <a:off x="6019800" y="6171684"/>
            <a:ext cx="2872680" cy="461665"/>
          </a:xfrm>
          <a:prstGeom prst="rect">
            <a:avLst/>
          </a:prstGeom>
          <a:noFill/>
        </p:spPr>
        <p:txBody>
          <a:bodyPr wrap="square" rtlCol="0">
            <a:spAutoFit/>
          </a:bodyPr>
          <a:lstStyle/>
          <a:p>
            <a:r>
              <a:rPr lang="hu-HU" sz="1200" dirty="0">
                <a:solidFill>
                  <a:srgbClr val="FF0000"/>
                </a:solidFill>
              </a:rPr>
              <a:t>Eredményeink a </a:t>
            </a:r>
            <a:r>
              <a:rPr lang="hu-HU" sz="1200" dirty="0" err="1">
                <a:solidFill>
                  <a:srgbClr val="FF0000"/>
                </a:solidFill>
              </a:rPr>
              <a:t>Nahalka</a:t>
            </a:r>
            <a:r>
              <a:rPr lang="hu-HU" sz="1200" dirty="0">
                <a:solidFill>
                  <a:srgbClr val="FF0000"/>
                </a:solidFill>
              </a:rPr>
              <a:t> István féle rangsor évében (4. évf. képzés 91. hely).</a:t>
            </a:r>
          </a:p>
        </p:txBody>
      </p:sp>
    </p:spTree>
    <p:extLst>
      <p:ext uri="{BB962C8B-B14F-4D97-AF65-F5344CB8AC3E}">
        <p14:creationId xmlns:p14="http://schemas.microsoft.com/office/powerpoint/2010/main" val="109366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3" name="Élőláb helye 2"/>
          <p:cNvSpPr>
            <a:spLocks noGrp="1"/>
          </p:cNvSpPr>
          <p:nvPr>
            <p:ph type="ftr" sz="quarter" idx="11"/>
          </p:nvPr>
        </p:nvSpPr>
        <p:spPr/>
        <p:txBody>
          <a:bodyPr/>
          <a:lstStyle/>
          <a:p>
            <a:r>
              <a:rPr lang="hu-HU"/>
              <a:t>Aszódi Evangélikus Petőfi Gimnázium, Általános Iskola  és Kollégium </a:t>
            </a:r>
          </a:p>
        </p:txBody>
      </p:sp>
      <p:pic>
        <p:nvPicPr>
          <p:cNvPr id="4" name="Kép 3">
            <a:extLst>
              <a:ext uri="{FF2B5EF4-FFF2-40B4-BE49-F238E27FC236}">
                <a16:creationId xmlns:a16="http://schemas.microsoft.com/office/drawing/2014/main" id="{A0AF4925-B7B4-E925-B055-C49E0B22FC63}"/>
              </a:ext>
            </a:extLst>
          </p:cNvPr>
          <p:cNvPicPr>
            <a:picLocks noChangeAspect="1"/>
          </p:cNvPicPr>
          <p:nvPr/>
        </p:nvPicPr>
        <p:blipFill>
          <a:blip r:embed="rId3"/>
          <a:stretch>
            <a:fillRect/>
          </a:stretch>
        </p:blipFill>
        <p:spPr>
          <a:xfrm>
            <a:off x="1200150" y="537390"/>
            <a:ext cx="6743700" cy="4686300"/>
          </a:xfrm>
          <a:prstGeom prst="rect">
            <a:avLst/>
          </a:prstGeom>
        </p:spPr>
      </p:pic>
      <p:pic>
        <p:nvPicPr>
          <p:cNvPr id="8" name="Kép 7">
            <a:extLst>
              <a:ext uri="{FF2B5EF4-FFF2-40B4-BE49-F238E27FC236}">
                <a16:creationId xmlns:a16="http://schemas.microsoft.com/office/drawing/2014/main" id="{6CF88A84-C03B-818C-3E44-EEC56191F01B}"/>
              </a:ext>
            </a:extLst>
          </p:cNvPr>
          <p:cNvPicPr>
            <a:picLocks noChangeAspect="1"/>
          </p:cNvPicPr>
          <p:nvPr/>
        </p:nvPicPr>
        <p:blipFill>
          <a:blip r:embed="rId4"/>
          <a:stretch>
            <a:fillRect/>
          </a:stretch>
        </p:blipFill>
        <p:spPr>
          <a:xfrm>
            <a:off x="1835696" y="5356225"/>
            <a:ext cx="5705475" cy="1000125"/>
          </a:xfrm>
          <a:prstGeom prst="rect">
            <a:avLst/>
          </a:prstGeom>
        </p:spPr>
      </p:pic>
      <p:sp>
        <p:nvSpPr>
          <p:cNvPr id="10" name="Szövegdoboz 9">
            <a:extLst>
              <a:ext uri="{FF2B5EF4-FFF2-40B4-BE49-F238E27FC236}">
                <a16:creationId xmlns:a16="http://schemas.microsoft.com/office/drawing/2014/main" id="{F2F75CD8-0EED-D1B1-6B9D-D16133EC7EFF}"/>
              </a:ext>
            </a:extLst>
          </p:cNvPr>
          <p:cNvSpPr txBox="1"/>
          <p:nvPr/>
        </p:nvSpPr>
        <p:spPr>
          <a:xfrm>
            <a:off x="224644" y="65396"/>
            <a:ext cx="8694712" cy="369332"/>
          </a:xfrm>
          <a:prstGeom prst="rect">
            <a:avLst/>
          </a:prstGeom>
          <a:noFill/>
        </p:spPr>
        <p:txBody>
          <a:bodyPr wrap="square">
            <a:spAutoFit/>
          </a:bodyPr>
          <a:lstStyle/>
          <a:p>
            <a:r>
              <a:rPr lang="hu-HU" sz="1800" dirty="0"/>
              <a:t>A korábbi évek hatodikosainak, nyolcadikosainak és tizedikeseinek eredményeihez képest </a:t>
            </a:r>
            <a:endParaRPr lang="hu-HU" dirty="0"/>
          </a:p>
        </p:txBody>
      </p:sp>
    </p:spTree>
    <p:extLst>
      <p:ext uri="{BB962C8B-B14F-4D97-AF65-F5344CB8AC3E}">
        <p14:creationId xmlns:p14="http://schemas.microsoft.com/office/powerpoint/2010/main" val="252467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863588" y="240039"/>
            <a:ext cx="7416824" cy="523220"/>
          </a:xfrm>
          <a:prstGeom prst="rect">
            <a:avLst/>
          </a:prstGeom>
          <a:noFill/>
        </p:spPr>
        <p:txBody>
          <a:bodyPr wrap="square" rtlCol="0">
            <a:spAutoFit/>
          </a:bodyPr>
          <a:lstStyle/>
          <a:p>
            <a:pPr algn="ctr"/>
            <a:r>
              <a:rPr lang="hu-HU" sz="1400" dirty="0"/>
              <a:t>A 20/2012-es EMMI rendelet szerint a diákok legalább felének mindkét területen el kell érnie </a:t>
            </a:r>
            <a:br>
              <a:rPr lang="hu-HU" sz="1400" dirty="0"/>
            </a:br>
            <a:r>
              <a:rPr lang="hu-HU" sz="1400" dirty="0"/>
              <a:t>6. osztályban a 2. szintet, 8. és 10. osztályban a 3. szintet. </a:t>
            </a:r>
          </a:p>
        </p:txBody>
      </p:sp>
      <p:sp>
        <p:nvSpPr>
          <p:cNvPr id="4" name="Élőláb helye 3"/>
          <p:cNvSpPr>
            <a:spLocks noGrp="1"/>
          </p:cNvSpPr>
          <p:nvPr>
            <p:ph type="ftr" sz="quarter" idx="11"/>
          </p:nvPr>
        </p:nvSpPr>
        <p:spPr/>
        <p:txBody>
          <a:bodyPr/>
          <a:lstStyle/>
          <a:p>
            <a:r>
              <a:rPr lang="hu-HU"/>
              <a:t>Aszódi Evangélikus Petőfi Gimnázium, Általános Iskola  és Kollégium </a:t>
            </a:r>
          </a:p>
        </p:txBody>
      </p:sp>
      <p:pic>
        <p:nvPicPr>
          <p:cNvPr id="5" name="Kép 4">
            <a:extLst>
              <a:ext uri="{FF2B5EF4-FFF2-40B4-BE49-F238E27FC236}">
                <a16:creationId xmlns:a16="http://schemas.microsoft.com/office/drawing/2014/main" id="{8A988635-E0EA-820F-90D9-B5C245DF6ED4}"/>
              </a:ext>
            </a:extLst>
          </p:cNvPr>
          <p:cNvPicPr>
            <a:picLocks noChangeAspect="1"/>
          </p:cNvPicPr>
          <p:nvPr/>
        </p:nvPicPr>
        <p:blipFill>
          <a:blip r:embed="rId2"/>
          <a:stretch>
            <a:fillRect/>
          </a:stretch>
        </p:blipFill>
        <p:spPr>
          <a:xfrm>
            <a:off x="539552" y="1347787"/>
            <a:ext cx="7886936" cy="4714899"/>
          </a:xfrm>
          <a:prstGeom prst="rect">
            <a:avLst/>
          </a:prstGeom>
        </p:spPr>
      </p:pic>
    </p:spTree>
    <p:extLst>
      <p:ext uri="{BB962C8B-B14F-4D97-AF65-F5344CB8AC3E}">
        <p14:creationId xmlns:p14="http://schemas.microsoft.com/office/powerpoint/2010/main" val="1989655536"/>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11523</TotalTime>
  <Words>1704</Words>
  <Application>Microsoft Office PowerPoint</Application>
  <PresentationFormat>Diavetítés a képernyőre (4:3 oldalarány)</PresentationFormat>
  <Paragraphs>160</Paragraphs>
  <Slides>46</Slides>
  <Notes>3</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46</vt:i4>
      </vt:variant>
    </vt:vector>
  </HeadingPairs>
  <TitlesOfParts>
    <vt:vector size="49" baseType="lpstr">
      <vt:lpstr>Arial</vt:lpstr>
      <vt:lpstr>Calibri</vt:lpstr>
      <vt:lpstr>Office-téma</vt:lpstr>
      <vt:lpstr>2022. évi Országos kompetenciamérés eredményeiről</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Kompetenciamérés 2016</dc:title>
  <dc:creator>Apu</dc:creator>
  <cp:lastModifiedBy>Erika Ecker</cp:lastModifiedBy>
  <cp:revision>275</cp:revision>
  <dcterms:created xsi:type="dcterms:W3CDTF">2017-03-02T19:46:57Z</dcterms:created>
  <dcterms:modified xsi:type="dcterms:W3CDTF">2023-10-12T09:00:41Z</dcterms:modified>
</cp:coreProperties>
</file>