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6" r:id="rId11"/>
    <p:sldId id="270" r:id="rId12"/>
    <p:sldId id="265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869B-D17A-4E54-B34E-F87C7D1051CE}" type="datetimeFigureOut">
              <a:rPr lang="hu-HU" smtClean="0"/>
              <a:pPr/>
              <a:t>2018.04.23.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9E84-0150-4432-A90A-B1E9B7B310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869B-D17A-4E54-B34E-F87C7D1051CE}" type="datetimeFigureOut">
              <a:rPr lang="hu-HU" smtClean="0"/>
              <a:pPr/>
              <a:t>2018.04.23.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9E84-0150-4432-A90A-B1E9B7B310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869B-D17A-4E54-B34E-F87C7D1051CE}" type="datetimeFigureOut">
              <a:rPr lang="hu-HU" smtClean="0"/>
              <a:pPr/>
              <a:t>2018.04.23.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9E84-0150-4432-A90A-B1E9B7B310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869B-D17A-4E54-B34E-F87C7D1051CE}" type="datetimeFigureOut">
              <a:rPr lang="hu-HU" smtClean="0"/>
              <a:pPr/>
              <a:t>2018.04.23.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9E84-0150-4432-A90A-B1E9B7B310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869B-D17A-4E54-B34E-F87C7D1051CE}" type="datetimeFigureOut">
              <a:rPr lang="hu-HU" smtClean="0"/>
              <a:pPr/>
              <a:t>2018.04.23.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9E84-0150-4432-A90A-B1E9B7B310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869B-D17A-4E54-B34E-F87C7D1051CE}" type="datetimeFigureOut">
              <a:rPr lang="hu-HU" smtClean="0"/>
              <a:pPr/>
              <a:t>2018.04.23.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9E84-0150-4432-A90A-B1E9B7B310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869B-D17A-4E54-B34E-F87C7D1051CE}" type="datetimeFigureOut">
              <a:rPr lang="hu-HU" smtClean="0"/>
              <a:pPr/>
              <a:t>2018.04.23.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9E84-0150-4432-A90A-B1E9B7B310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869B-D17A-4E54-B34E-F87C7D1051CE}" type="datetimeFigureOut">
              <a:rPr lang="hu-HU" smtClean="0"/>
              <a:pPr/>
              <a:t>2018.04.23.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9E84-0150-4432-A90A-B1E9B7B310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869B-D17A-4E54-B34E-F87C7D1051CE}" type="datetimeFigureOut">
              <a:rPr lang="hu-HU" smtClean="0"/>
              <a:pPr/>
              <a:t>2018.04.23.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9E84-0150-4432-A90A-B1E9B7B310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869B-D17A-4E54-B34E-F87C7D1051CE}" type="datetimeFigureOut">
              <a:rPr lang="hu-HU" smtClean="0"/>
              <a:pPr/>
              <a:t>2018.04.23.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9E84-0150-4432-A90A-B1E9B7B310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869B-D17A-4E54-B34E-F87C7D1051CE}" type="datetimeFigureOut">
              <a:rPr lang="hu-HU" smtClean="0"/>
              <a:pPr/>
              <a:t>2018.04.23.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9E84-0150-4432-A90A-B1E9B7B310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3869B-D17A-4E54-B34E-F87C7D1051CE}" type="datetimeFigureOut">
              <a:rPr lang="hu-HU" smtClean="0"/>
              <a:pPr/>
              <a:t>2018.04.23.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39E84-0150-4432-A90A-B1E9B7B3103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fakultációválasztás lehetőségei és szabályai 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2018.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676456" cy="1143000"/>
          </a:xfrm>
        </p:spPr>
        <p:txBody>
          <a:bodyPr>
            <a:normAutofit/>
          </a:bodyPr>
          <a:lstStyle/>
          <a:p>
            <a:r>
              <a:rPr lang="hu-HU" sz="3200" b="1" dirty="0" smtClean="0"/>
              <a:t>Hogyan működnek a </a:t>
            </a:r>
            <a:r>
              <a:rPr lang="hu-HU" sz="3200" b="1" dirty="0" err="1" smtClean="0"/>
              <a:t>faktok</a:t>
            </a:r>
            <a:r>
              <a:rPr lang="hu-HU" sz="3200" b="1" dirty="0" smtClean="0"/>
              <a:t>? </a:t>
            </a:r>
            <a:r>
              <a:rPr lang="hu-HU" sz="3200" dirty="0" smtClean="0">
                <a:solidFill>
                  <a:srgbClr val="FFC000"/>
                </a:solidFill>
              </a:rPr>
              <a:t/>
            </a:r>
            <a:br>
              <a:rPr lang="hu-HU" sz="3200" dirty="0" smtClean="0">
                <a:solidFill>
                  <a:srgbClr val="FFC000"/>
                </a:solidFill>
              </a:rPr>
            </a:br>
            <a:r>
              <a:rPr lang="hu-HU" sz="3200" b="1" u="sng" dirty="0" smtClean="0"/>
              <a:t>Jogszabályi háttér </a:t>
            </a:r>
            <a:r>
              <a:rPr lang="hu-HU" sz="3200" b="1" u="sng" dirty="0" smtClean="0">
                <a:solidFill>
                  <a:srgbClr val="FF0000"/>
                </a:solidFill>
              </a:rPr>
              <a:t> 20/2012.Emmi rendelet</a:t>
            </a:r>
            <a:endParaRPr lang="hu-HU" sz="3200" b="1" u="sng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7332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hu-HU" b="1" dirty="0" smtClean="0"/>
              <a:t>14. § </a:t>
            </a:r>
            <a:r>
              <a:rPr lang="hu-HU" dirty="0" smtClean="0"/>
              <a:t>(1) Ha a tanulót - kérelmére - felvették a szabadon választott tanítási órára, </a:t>
            </a:r>
            <a:r>
              <a:rPr lang="hu-HU" dirty="0" smtClean="0">
                <a:solidFill>
                  <a:srgbClr val="FF0000"/>
                </a:solidFill>
              </a:rPr>
              <a:t>a tanítási év végéig, vagy, ha a tanítási év vége előtt befejeződik, az utolsó tanítási óra befejezéséig köteles azon részt venni. </a:t>
            </a:r>
            <a:r>
              <a:rPr lang="hu-HU" dirty="0" smtClean="0"/>
              <a:t>Erről a tényről - a szabadon választott tanítási órára történő jelentkezés előtt - a tanulót és a tizennyolc év alatti, továbbá a gondnokság alatt álló tanuló (a továbbiakban a tizennyolc év alatti és a gondnokság alatt álló együtt: kiskorú tanuló) szülőjét írásban tájékoztatni kell.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hu-HU" dirty="0" smtClean="0"/>
              <a:t>(2) </a:t>
            </a:r>
            <a:r>
              <a:rPr lang="hu-HU" dirty="0" smtClean="0">
                <a:solidFill>
                  <a:srgbClr val="FF0000"/>
                </a:solidFill>
              </a:rPr>
              <a:t>A szabadon választott tanórai foglalkozást az értékelés és a minősítés, a mulasztás, továbbá a magasabb évfolyamra lépés tekintetében úgy kell tekinteni, mint a kötelező tanítási órát. </a:t>
            </a:r>
            <a:r>
              <a:rPr lang="hu-HU" dirty="0" smtClean="0"/>
              <a:t>A tanulónak - kiskorú tanuló esetén a szülőnek - írásban nyilatkoznia kell arról, hogy a szabadon választott tanítási órákra történő jelentkezés jogkövetkezményeit tudomásul vette.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11. Évfolyamon induló fakultációk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hu-HU" dirty="0" smtClean="0">
                <a:solidFill>
                  <a:srgbClr val="FF0000"/>
                </a:solidFill>
              </a:rPr>
              <a:t>„Nagy </a:t>
            </a:r>
            <a:r>
              <a:rPr lang="hu-HU" dirty="0" err="1" smtClean="0">
                <a:solidFill>
                  <a:srgbClr val="FF0000"/>
                </a:solidFill>
              </a:rPr>
              <a:t>faktok</a:t>
            </a:r>
            <a:r>
              <a:rPr lang="hu-HU" dirty="0" smtClean="0">
                <a:solidFill>
                  <a:srgbClr val="FF0000"/>
                </a:solidFill>
              </a:rPr>
              <a:t>” </a:t>
            </a:r>
          </a:p>
          <a:p>
            <a:pPr>
              <a:buNone/>
            </a:pPr>
            <a:r>
              <a:rPr lang="hu-HU" dirty="0" smtClean="0"/>
              <a:t>– </a:t>
            </a:r>
            <a:r>
              <a:rPr lang="hu-HU" dirty="0" smtClean="0">
                <a:solidFill>
                  <a:schemeClr val="tx2">
                    <a:lumMod val="75000"/>
                  </a:schemeClr>
                </a:solidFill>
              </a:rPr>
              <a:t>Matematika</a:t>
            </a:r>
            <a:r>
              <a:rPr lang="hu-HU" dirty="0" smtClean="0"/>
              <a:t> </a:t>
            </a:r>
            <a:r>
              <a:rPr lang="hu-HU" dirty="0" smtClean="0">
                <a:solidFill>
                  <a:srgbClr val="FF0000"/>
                </a:solidFill>
              </a:rPr>
              <a:t>6 óra </a:t>
            </a:r>
            <a:r>
              <a:rPr lang="hu-HU" dirty="0" smtClean="0"/>
              <a:t>(alap 4 +</a:t>
            </a:r>
            <a:r>
              <a:rPr lang="hu-HU" dirty="0" smtClean="0">
                <a:solidFill>
                  <a:srgbClr val="FF0000"/>
                </a:solidFill>
              </a:rPr>
              <a:t>2</a:t>
            </a:r>
            <a:r>
              <a:rPr lang="hu-HU" dirty="0" smtClean="0"/>
              <a:t> )</a:t>
            </a:r>
          </a:p>
          <a:p>
            <a:pPr>
              <a:buFontTx/>
              <a:buChar char="-"/>
            </a:pPr>
            <a:r>
              <a:rPr lang="hu-HU" dirty="0" smtClean="0">
                <a:solidFill>
                  <a:schemeClr val="accent3">
                    <a:lumMod val="50000"/>
                  </a:schemeClr>
                </a:solidFill>
              </a:rPr>
              <a:t>Magyar nyelv és irodalom </a:t>
            </a:r>
            <a:r>
              <a:rPr lang="hu-HU" dirty="0" smtClean="0">
                <a:solidFill>
                  <a:srgbClr val="FF0000"/>
                </a:solidFill>
              </a:rPr>
              <a:t>6 óra </a:t>
            </a:r>
            <a:r>
              <a:rPr lang="hu-HU" dirty="0" smtClean="0"/>
              <a:t>(alap 4 +</a:t>
            </a:r>
            <a:r>
              <a:rPr lang="hu-HU" dirty="0" smtClean="0">
                <a:solidFill>
                  <a:srgbClr val="FF0000"/>
                </a:solidFill>
              </a:rPr>
              <a:t>2</a:t>
            </a:r>
            <a:r>
              <a:rPr lang="hu-HU" dirty="0" smtClean="0"/>
              <a:t>)</a:t>
            </a:r>
          </a:p>
          <a:p>
            <a:pPr>
              <a:buFontTx/>
              <a:buChar char="-"/>
            </a:pPr>
            <a:r>
              <a:rPr lang="hu-HU" dirty="0" smtClean="0">
                <a:solidFill>
                  <a:schemeClr val="accent2">
                    <a:lumMod val="50000"/>
                  </a:schemeClr>
                </a:solidFill>
              </a:rPr>
              <a:t>Történelem</a:t>
            </a:r>
            <a:r>
              <a:rPr lang="hu-HU" dirty="0" smtClean="0"/>
              <a:t> </a:t>
            </a:r>
            <a:r>
              <a:rPr lang="hu-HU" dirty="0" smtClean="0">
                <a:solidFill>
                  <a:srgbClr val="FF0000"/>
                </a:solidFill>
              </a:rPr>
              <a:t>5 óra </a:t>
            </a:r>
            <a:r>
              <a:rPr lang="hu-HU" dirty="0" smtClean="0"/>
              <a:t>(alap 3 +</a:t>
            </a:r>
            <a:r>
              <a:rPr lang="hu-HU" dirty="0" smtClean="0">
                <a:solidFill>
                  <a:srgbClr val="FF0000"/>
                </a:solidFill>
              </a:rPr>
              <a:t>2</a:t>
            </a:r>
            <a:r>
              <a:rPr lang="hu-HU" dirty="0" smtClean="0"/>
              <a:t>)</a:t>
            </a:r>
          </a:p>
          <a:p>
            <a:pPr>
              <a:buFontTx/>
              <a:buChar char="-"/>
            </a:pPr>
            <a:r>
              <a:rPr lang="hu-HU" dirty="0" smtClean="0"/>
              <a:t>Minden óra külön </a:t>
            </a:r>
            <a:r>
              <a:rPr lang="hu-HU" dirty="0" err="1" smtClean="0"/>
              <a:t>faktos</a:t>
            </a:r>
            <a:r>
              <a:rPr lang="hu-HU" dirty="0" smtClean="0"/>
              <a:t> csoportban</a:t>
            </a:r>
          </a:p>
          <a:p>
            <a:pPr>
              <a:buFontTx/>
              <a:buChar char="-"/>
            </a:pPr>
            <a:r>
              <a:rPr lang="hu-HU" dirty="0" smtClean="0"/>
              <a:t>Osztályzatot, ill. érdemjegyet kapnak</a:t>
            </a:r>
          </a:p>
          <a:p>
            <a:pPr>
              <a:buFontTx/>
              <a:buChar char="-"/>
            </a:pPr>
            <a:r>
              <a:rPr lang="hu-HU" dirty="0" smtClean="0"/>
              <a:t>+2 óra 7-8. órában</a:t>
            </a:r>
          </a:p>
          <a:p>
            <a:pPr>
              <a:buFontTx/>
              <a:buChar char="-"/>
            </a:pPr>
            <a:r>
              <a:rPr lang="hu-HU" dirty="0" smtClean="0"/>
              <a:t>Választása 2 évre szól! Jogszabályban foglaltaknak megfelelően nem adható le félévkor!</a:t>
            </a:r>
          </a:p>
          <a:p>
            <a:pPr>
              <a:buFontTx/>
              <a:buChar char="-"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hu-HU" dirty="0" smtClean="0"/>
              <a:t>„Kis </a:t>
            </a:r>
            <a:r>
              <a:rPr lang="hu-HU" dirty="0" err="1" smtClean="0"/>
              <a:t>faktok</a:t>
            </a:r>
            <a:r>
              <a:rPr lang="hu-HU" dirty="0" smtClean="0"/>
              <a:t>”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b="1" dirty="0" smtClean="0">
                <a:solidFill>
                  <a:srgbClr val="FF0000"/>
                </a:solidFill>
              </a:rPr>
              <a:t>Fizika	Kémia	Biológia		Földrajz</a:t>
            </a:r>
          </a:p>
          <a:p>
            <a:pPr>
              <a:buNone/>
            </a:pPr>
            <a:r>
              <a:rPr lang="hu-HU" b="1" dirty="0" smtClean="0">
                <a:solidFill>
                  <a:srgbClr val="FF0000"/>
                </a:solidFill>
              </a:rPr>
              <a:t>Informatika</a:t>
            </a:r>
            <a:r>
              <a:rPr lang="hu-H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sz="2800" dirty="0" smtClean="0">
                <a:solidFill>
                  <a:srgbClr val="C00000"/>
                </a:solidFill>
              </a:rPr>
              <a:t>11. évvégén előrehozott érettségi tehető</a:t>
            </a:r>
          </a:p>
          <a:p>
            <a:r>
              <a:rPr lang="hu-HU" dirty="0" smtClean="0"/>
              <a:t>2 órában zajlik, 7-8. órában, </a:t>
            </a:r>
          </a:p>
          <a:p>
            <a:r>
              <a:rPr lang="hu-HU" dirty="0" smtClean="0"/>
              <a:t>%-os értékelés, bizonyítványba: „</a:t>
            </a:r>
            <a:r>
              <a:rPr lang="hu-HU" dirty="0" smtClean="0">
                <a:solidFill>
                  <a:srgbClr val="FF0000"/>
                </a:solidFill>
              </a:rPr>
              <a:t>Részt vett</a:t>
            </a:r>
            <a:r>
              <a:rPr lang="hu-HU" dirty="0" smtClean="0"/>
              <a:t>”</a:t>
            </a:r>
          </a:p>
          <a:p>
            <a:r>
              <a:rPr lang="hu-HU" b="1" dirty="0" smtClean="0"/>
              <a:t>Idegen nyelv – </a:t>
            </a:r>
            <a:r>
              <a:rPr lang="hu-HU" b="1" dirty="0" smtClean="0">
                <a:solidFill>
                  <a:srgbClr val="FF0000"/>
                </a:solidFill>
              </a:rPr>
              <a:t>angol, német</a:t>
            </a:r>
          </a:p>
          <a:p>
            <a:r>
              <a:rPr lang="hu-HU" dirty="0" smtClean="0"/>
              <a:t>2 órában zajlik, 7-8. órában, 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Értékelés: </a:t>
            </a:r>
            <a:r>
              <a:rPr lang="hu-HU" dirty="0" smtClean="0">
                <a:solidFill>
                  <a:srgbClr val="FF0000"/>
                </a:solidFill>
              </a:rPr>
              <a:t>osztályzatot kapnak, ami az alapórához kerül be!!! </a:t>
            </a:r>
          </a:p>
          <a:p>
            <a:r>
              <a:rPr lang="hu-HU" dirty="0" smtClean="0"/>
              <a:t>Bizonyítványba: „</a:t>
            </a:r>
            <a:r>
              <a:rPr lang="hu-HU" dirty="0" smtClean="0">
                <a:solidFill>
                  <a:srgbClr val="FF0000"/>
                </a:solidFill>
              </a:rPr>
              <a:t>Részt vett</a:t>
            </a:r>
            <a:r>
              <a:rPr lang="hu-HU" dirty="0" smtClean="0"/>
              <a:t>” kerül be.</a:t>
            </a:r>
            <a:endParaRPr lang="hu-HU" dirty="0" smtClean="0">
              <a:solidFill>
                <a:srgbClr val="FF0000"/>
              </a:solidFill>
            </a:endParaRPr>
          </a:p>
          <a:p>
            <a:endParaRPr lang="hu-H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108012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12. évfolyamon induló érettségi előkészítők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>
              <a:buNone/>
            </a:pPr>
            <a:r>
              <a:rPr lang="hu-HU" sz="4400" b="1" dirty="0" smtClean="0"/>
              <a:t>Középszintű érettségire készít fel!</a:t>
            </a:r>
          </a:p>
          <a:p>
            <a:pPr>
              <a:buNone/>
            </a:pPr>
            <a:r>
              <a:rPr lang="hu-HU" b="1" dirty="0" smtClean="0">
                <a:solidFill>
                  <a:srgbClr val="FF0000"/>
                </a:solidFill>
              </a:rPr>
              <a:t>Vizuális kultúra			ének-zene	</a:t>
            </a:r>
          </a:p>
          <a:p>
            <a:pPr>
              <a:buNone/>
            </a:pPr>
            <a:r>
              <a:rPr lang="hu-HU" b="1" dirty="0" smtClean="0">
                <a:solidFill>
                  <a:srgbClr val="FF0000"/>
                </a:solidFill>
              </a:rPr>
              <a:t>testnevelés			hittan</a:t>
            </a:r>
          </a:p>
          <a:p>
            <a:pPr>
              <a:buNone/>
            </a:pPr>
            <a:endParaRPr lang="hu-HU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A jelentkezés 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Május 9-én megkapják a jelentkezési lapot.</a:t>
            </a:r>
          </a:p>
          <a:p>
            <a:pPr>
              <a:buNone/>
            </a:pPr>
            <a:r>
              <a:rPr lang="hu-HU" dirty="0" smtClean="0">
                <a:solidFill>
                  <a:srgbClr val="FF0000"/>
                </a:solidFill>
              </a:rPr>
              <a:t>Leadási határidő: </a:t>
            </a:r>
            <a:r>
              <a:rPr lang="hu-HU" b="1" dirty="0" smtClean="0">
                <a:solidFill>
                  <a:srgbClr val="FF0000"/>
                </a:solidFill>
              </a:rPr>
              <a:t>május 18. péntek</a:t>
            </a:r>
            <a:endParaRPr lang="hu-HU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hu-HU" b="1" dirty="0" smtClean="0"/>
              <a:t>Szeptember 3-4-én lehet módosítani a jelentkezésen.</a:t>
            </a:r>
          </a:p>
          <a:p>
            <a:pPr>
              <a:buNone/>
            </a:pPr>
            <a:r>
              <a:rPr lang="hu-HU" b="1" dirty="0" smtClean="0"/>
              <a:t>Most csak a 11. évfolyamon induló </a:t>
            </a:r>
            <a:r>
              <a:rPr lang="hu-HU" b="1" dirty="0" err="1" smtClean="0"/>
              <a:t>faktokra</a:t>
            </a:r>
            <a:r>
              <a:rPr lang="hu-HU" b="1" dirty="0" smtClean="0"/>
              <a:t> kell jelentkezni.</a:t>
            </a:r>
          </a:p>
          <a:p>
            <a:pPr>
              <a:buNone/>
            </a:pPr>
            <a:r>
              <a:rPr lang="hu-HU" b="1" dirty="0" smtClean="0">
                <a:solidFill>
                  <a:schemeClr val="tx2">
                    <a:lumMod val="75000"/>
                  </a:schemeClr>
                </a:solidFill>
              </a:rPr>
              <a:t>Javaslat: </a:t>
            </a:r>
            <a:r>
              <a:rPr lang="hu-HU" b="1" dirty="0" err="1" smtClean="0">
                <a:solidFill>
                  <a:schemeClr val="tx2">
                    <a:lumMod val="75000"/>
                  </a:schemeClr>
                </a:solidFill>
              </a:rPr>
              <a:t>max</a:t>
            </a:r>
            <a:r>
              <a:rPr lang="hu-HU" b="1" dirty="0" smtClean="0">
                <a:solidFill>
                  <a:schemeClr val="tx2">
                    <a:lumMod val="75000"/>
                  </a:schemeClr>
                </a:solidFill>
              </a:rPr>
              <a:t>. 2 fakultációt válasszanak</a:t>
            </a:r>
            <a:endParaRPr lang="hu-H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Hogyan tovább?</a:t>
            </a:r>
            <a:endParaRPr lang="hu-H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9907" y="1600200"/>
            <a:ext cx="506418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Lehetőségek</a:t>
            </a:r>
            <a:endParaRPr lang="hu-H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3946" y="1600200"/>
            <a:ext cx="619610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0368" y="188640"/>
            <a:ext cx="8624119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Fakultáció választás célja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hu-HU" dirty="0" smtClean="0"/>
              <a:t>Sikeres emelt-, ill. középszintű érettségi vizsga letétele</a:t>
            </a:r>
          </a:p>
          <a:p>
            <a:pPr>
              <a:buFontTx/>
              <a:buChar char="-"/>
            </a:pPr>
            <a:r>
              <a:rPr lang="hu-HU" dirty="0" smtClean="0">
                <a:solidFill>
                  <a:srgbClr val="FF0000"/>
                </a:solidFill>
              </a:rPr>
              <a:t>Mit válasszon gyermekem?</a:t>
            </a:r>
          </a:p>
          <a:p>
            <a:pPr lvl="1">
              <a:buFontTx/>
              <a:buChar char="-"/>
            </a:pPr>
            <a:r>
              <a:rPr lang="hu-HU" dirty="0" smtClean="0">
                <a:solidFill>
                  <a:srgbClr val="FF0000"/>
                </a:solidFill>
              </a:rPr>
              <a:t>Szerepeljen a választott szak vizsgakövetelményei között!</a:t>
            </a:r>
          </a:p>
          <a:p>
            <a:pPr lvl="1">
              <a:buFontTx/>
              <a:buChar char="-"/>
            </a:pPr>
            <a:r>
              <a:rPr lang="hu-HU" dirty="0" smtClean="0">
                <a:solidFill>
                  <a:srgbClr val="FF0000"/>
                </a:solidFill>
              </a:rPr>
              <a:t>Nézzük meg az előírt szintet is! (emelt, közép) (</a:t>
            </a:r>
            <a:r>
              <a:rPr lang="hu-HU" dirty="0" err="1" smtClean="0">
                <a:solidFill>
                  <a:srgbClr val="FF0000"/>
                </a:solidFill>
              </a:rPr>
              <a:t>www.felvi.hu</a:t>
            </a:r>
            <a:r>
              <a:rPr lang="hu-HU" dirty="0" smtClean="0">
                <a:solidFill>
                  <a:srgbClr val="FF0000"/>
                </a:solidFill>
              </a:rPr>
              <a:t>)</a:t>
            </a:r>
          </a:p>
          <a:p>
            <a:pPr>
              <a:buFontTx/>
              <a:buChar char="-"/>
            </a:pPr>
            <a:endParaRPr lang="hu-HU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hu-H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628800"/>
            <a:ext cx="914400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Érettségi és a felvételi kapcsolata</a:t>
            </a:r>
            <a:br>
              <a:rPr lang="hu-HU" dirty="0" smtClean="0"/>
            </a:br>
            <a:r>
              <a:rPr lang="hu-HU" dirty="0" smtClean="0"/>
              <a:t>Pontszámítás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u-HU" dirty="0" smtClean="0"/>
              <a:t>500 pont=</a:t>
            </a:r>
          </a:p>
          <a:p>
            <a:pPr>
              <a:buNone/>
            </a:pPr>
            <a:r>
              <a:rPr lang="hu-HU" dirty="0" smtClean="0">
                <a:solidFill>
                  <a:srgbClr val="FF0000"/>
                </a:solidFill>
              </a:rPr>
              <a:t>100 tanulmányi pont </a:t>
            </a:r>
            <a:r>
              <a:rPr lang="hu-HU" dirty="0" smtClean="0"/>
              <a:t>(11. és 12. </a:t>
            </a:r>
            <a:r>
              <a:rPr lang="hu-HU" dirty="0" err="1" smtClean="0"/>
              <a:t>évvégi</a:t>
            </a:r>
            <a:r>
              <a:rPr lang="hu-HU" dirty="0" smtClean="0"/>
              <a:t> irodalom és nyelvtan átlaga, töri, matek, idegen nyelv és 1 természettudományos tárgy utolsó 2 év végi jegyének VAGY 2 természettudományos tárgy utolsó év végi jegyének </a:t>
            </a:r>
            <a:r>
              <a:rPr lang="hu-HU" dirty="0" smtClean="0">
                <a:solidFill>
                  <a:srgbClr val="FF0000"/>
                </a:solidFill>
              </a:rPr>
              <a:t>összege x2</a:t>
            </a:r>
            <a:r>
              <a:rPr lang="hu-HU" dirty="0" smtClean="0"/>
              <a:t>.</a:t>
            </a:r>
          </a:p>
          <a:p>
            <a:pPr>
              <a:buNone/>
            </a:pPr>
            <a:r>
              <a:rPr lang="hu-HU" dirty="0" smtClean="0">
                <a:solidFill>
                  <a:srgbClr val="FF0000"/>
                </a:solidFill>
              </a:rPr>
              <a:t>100 érettségi pont </a:t>
            </a:r>
            <a:r>
              <a:rPr lang="hu-HU" dirty="0" smtClean="0"/>
              <a:t>az érettségin szerzett </a:t>
            </a:r>
            <a:r>
              <a:rPr lang="hu-HU" dirty="0" smtClean="0">
                <a:solidFill>
                  <a:srgbClr val="FF0000"/>
                </a:solidFill>
              </a:rPr>
              <a:t>százalékos eredmények átlaga</a:t>
            </a:r>
          </a:p>
          <a:p>
            <a:pPr>
              <a:buNone/>
            </a:pPr>
            <a:r>
              <a:rPr lang="hu-HU" dirty="0" smtClean="0">
                <a:solidFill>
                  <a:srgbClr val="FF0000"/>
                </a:solidFill>
              </a:rPr>
              <a:t>200 felvételi pont </a:t>
            </a:r>
            <a:r>
              <a:rPr lang="hu-HU" dirty="0" smtClean="0"/>
              <a:t>az adott szakon </a:t>
            </a:r>
            <a:r>
              <a:rPr lang="hu-HU" dirty="0" smtClean="0">
                <a:solidFill>
                  <a:srgbClr val="FF0000"/>
                </a:solidFill>
              </a:rPr>
              <a:t>előírt 2 érettségi tantárgy </a:t>
            </a:r>
            <a:r>
              <a:rPr lang="hu-HU" dirty="0" smtClean="0"/>
              <a:t>érettségijén szerzett </a:t>
            </a:r>
            <a:r>
              <a:rPr lang="hu-HU" dirty="0" smtClean="0">
                <a:solidFill>
                  <a:srgbClr val="FF0000"/>
                </a:solidFill>
              </a:rPr>
              <a:t>százalékos eredmény</a:t>
            </a:r>
            <a:r>
              <a:rPr lang="hu-HU" dirty="0" smtClean="0"/>
              <a:t>.</a:t>
            </a:r>
          </a:p>
          <a:p>
            <a:pPr>
              <a:buNone/>
            </a:pPr>
            <a:r>
              <a:rPr lang="hu-HU" dirty="0" smtClean="0">
                <a:solidFill>
                  <a:srgbClr val="FF0000"/>
                </a:solidFill>
              </a:rPr>
              <a:t>100 többletpont  </a:t>
            </a:r>
            <a:r>
              <a:rPr lang="hu-HU" dirty="0" smtClean="0"/>
              <a:t>1</a:t>
            </a:r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 smtClean="0"/>
              <a:t>emelt érettségiért 50 pont, ha legalább 45%-os; középfokú nyelvvizsga 28 pont; felsőfokú 40 pont </a:t>
            </a:r>
            <a:r>
              <a:rPr lang="hu-HU" dirty="0" smtClean="0">
                <a:solidFill>
                  <a:srgbClr val="FF0000"/>
                </a:solidFill>
              </a:rPr>
              <a:t>DE </a:t>
            </a:r>
            <a:r>
              <a:rPr lang="hu-HU" dirty="0" smtClean="0"/>
              <a:t>2 középfok 40 pont; szociális rászorultság (40 pont)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Érettségi minősítése</a:t>
            </a:r>
            <a:endParaRPr lang="hu-HU" dirty="0"/>
          </a:p>
        </p:txBody>
      </p:sp>
      <p:sp>
        <p:nvSpPr>
          <p:cNvPr id="4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Közép: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25-39%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); 40-59%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); 60-79%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(4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); 80-100%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(5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hu-H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Emelt</a:t>
            </a:r>
            <a:r>
              <a:rPr lang="hu-H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25-32%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); 33-46%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(3) </a:t>
            </a:r>
            <a:r>
              <a:rPr lang="hu-H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47-59% </a:t>
            </a:r>
            <a:r>
              <a:rPr lang="hu-H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(4</a:t>
            </a:r>
            <a:r>
              <a:rPr lang="hu-H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); 60-100% </a:t>
            </a:r>
            <a:r>
              <a:rPr lang="hu-H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(5)             </a:t>
            </a:r>
            <a:endParaRPr lang="hu-H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Ha az emelt legalább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45%,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akkor </a:t>
            </a:r>
            <a:r>
              <a:rPr lang="hu-H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+50 felvételi pontot ér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ha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az felvételi tárgy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Minden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vizsgarészből </a:t>
            </a:r>
            <a:r>
              <a:rPr lang="hu-H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legalább 12</a:t>
            </a:r>
            <a:r>
              <a:rPr lang="hu-H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%-ot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kell teljesíteni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514</Words>
  <Application>Microsoft Office PowerPoint</Application>
  <PresentationFormat>Diavetítés a képernyőre (4:3 oldalarány)</PresentationFormat>
  <Paragraphs>51</Paragraphs>
  <Slides>15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Office-téma</vt:lpstr>
      <vt:lpstr>A fakultációválasztás lehetőségei és szabályai </vt:lpstr>
      <vt:lpstr>Hogyan tovább?</vt:lpstr>
      <vt:lpstr>Lehetőségek</vt:lpstr>
      <vt:lpstr>4. dia</vt:lpstr>
      <vt:lpstr>5. dia</vt:lpstr>
      <vt:lpstr>Fakultáció választás célja</vt:lpstr>
      <vt:lpstr>7. dia</vt:lpstr>
      <vt:lpstr>Érettségi és a felvételi kapcsolata Pontszámítás</vt:lpstr>
      <vt:lpstr>Érettségi minősítése</vt:lpstr>
      <vt:lpstr>Hogyan működnek a faktok?  Jogszabályi háttér  20/2012.Emmi rendelet</vt:lpstr>
      <vt:lpstr>11. dia</vt:lpstr>
      <vt:lpstr>11. Évfolyamon induló fakultációk</vt:lpstr>
      <vt:lpstr>„Kis faktok”</vt:lpstr>
      <vt:lpstr>12. évfolyamon induló érettségi előkészítők</vt:lpstr>
      <vt:lpstr>A jelentkezés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fakultációválasztás lehetőségei és szabályai</dc:title>
  <dc:creator>admin</dc:creator>
  <cp:lastModifiedBy>admin</cp:lastModifiedBy>
  <cp:revision>10</cp:revision>
  <dcterms:created xsi:type="dcterms:W3CDTF">2018-04-22T18:25:56Z</dcterms:created>
  <dcterms:modified xsi:type="dcterms:W3CDTF">2018-04-23T08:14:39Z</dcterms:modified>
</cp:coreProperties>
</file>