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69" r:id="rId3"/>
    <p:sldId id="301" r:id="rId4"/>
    <p:sldId id="295" r:id="rId5"/>
    <p:sldId id="318" r:id="rId6"/>
    <p:sldId id="294" r:id="rId7"/>
    <p:sldId id="273" r:id="rId8"/>
    <p:sldId id="306" r:id="rId9"/>
    <p:sldId id="298" r:id="rId10"/>
    <p:sldId id="275" r:id="rId11"/>
    <p:sldId id="276" r:id="rId12"/>
    <p:sldId id="279" r:id="rId13"/>
    <p:sldId id="319" r:id="rId14"/>
    <p:sldId id="320" r:id="rId15"/>
    <p:sldId id="321" r:id="rId16"/>
    <p:sldId id="280" r:id="rId17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131" autoAdjust="0"/>
    <p:restoredTop sz="95337" autoAdjust="0"/>
  </p:normalViewPr>
  <p:slideViewPr>
    <p:cSldViewPr snapToGrid="0">
      <p:cViewPr varScale="1">
        <p:scale>
          <a:sx n="84" d="100"/>
          <a:sy n="84" d="100"/>
        </p:scale>
        <p:origin x="192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1AA5F-9E85-4B9C-A922-F359FD7C6604}" type="datetimeFigureOut">
              <a:rPr lang="hu-HU" smtClean="0"/>
              <a:pPr/>
              <a:t>2024. 08. 18.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B2A13-320F-4322-920D-CAA222981C6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1AA5F-9E85-4B9C-A922-F359FD7C6604}" type="datetimeFigureOut">
              <a:rPr lang="hu-HU" smtClean="0"/>
              <a:pPr/>
              <a:t>2024. 08. 18.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B2A13-320F-4322-920D-CAA222981C6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1AA5F-9E85-4B9C-A922-F359FD7C6604}" type="datetimeFigureOut">
              <a:rPr lang="hu-HU" smtClean="0"/>
              <a:pPr/>
              <a:t>2024. 08. 18.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B2A13-320F-4322-920D-CAA222981C6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1AA5F-9E85-4B9C-A922-F359FD7C6604}" type="datetimeFigureOut">
              <a:rPr lang="hu-HU" smtClean="0"/>
              <a:pPr/>
              <a:t>2024. 08. 18.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B2A13-320F-4322-920D-CAA222981C6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1AA5F-9E85-4B9C-A922-F359FD7C6604}" type="datetimeFigureOut">
              <a:rPr lang="hu-HU" smtClean="0"/>
              <a:pPr/>
              <a:t>2024. 08. 18.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B2A13-320F-4322-920D-CAA222981C6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1AA5F-9E85-4B9C-A922-F359FD7C6604}" type="datetimeFigureOut">
              <a:rPr lang="hu-HU" smtClean="0"/>
              <a:pPr/>
              <a:t>2024. 08. 18.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B2A13-320F-4322-920D-CAA222981C6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1AA5F-9E85-4B9C-A922-F359FD7C6604}" type="datetimeFigureOut">
              <a:rPr lang="hu-HU" smtClean="0"/>
              <a:pPr/>
              <a:t>2024. 08. 18.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B2A13-320F-4322-920D-CAA222981C6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1AA5F-9E85-4B9C-A922-F359FD7C6604}" type="datetimeFigureOut">
              <a:rPr lang="hu-HU" smtClean="0"/>
              <a:pPr/>
              <a:t>2024. 08. 18.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B2A13-320F-4322-920D-CAA222981C6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1AA5F-9E85-4B9C-A922-F359FD7C6604}" type="datetimeFigureOut">
              <a:rPr lang="hu-HU" smtClean="0"/>
              <a:pPr/>
              <a:t>2024. 08. 18.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B2A13-320F-4322-920D-CAA222981C6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1AA5F-9E85-4B9C-A922-F359FD7C6604}" type="datetimeFigureOut">
              <a:rPr lang="hu-HU" smtClean="0"/>
              <a:pPr/>
              <a:t>2024. 08. 18.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B2A13-320F-4322-920D-CAA222981C6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1AA5F-9E85-4B9C-A922-F359FD7C6604}" type="datetimeFigureOut">
              <a:rPr lang="hu-HU" smtClean="0"/>
              <a:pPr/>
              <a:t>2024. 08. 18.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B2A13-320F-4322-920D-CAA222981C6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71AA5F-9E85-4B9C-A922-F359FD7C6604}" type="datetimeFigureOut">
              <a:rPr lang="hu-HU" smtClean="0"/>
              <a:pPr/>
              <a:t>2024. 08. 18.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8B2A13-320F-4322-920D-CAA222981C65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forms.gle/cgEd1FTDhoqKEv928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987552" y="1481328"/>
            <a:ext cx="10363200" cy="2219707"/>
          </a:xfrm>
        </p:spPr>
        <p:txBody>
          <a:bodyPr>
            <a:normAutofit fontScale="90000"/>
          </a:bodyPr>
          <a:lstStyle/>
          <a:p>
            <a:r>
              <a:rPr lang="hu-HU" b="1" u="sng" dirty="0" smtClean="0"/>
              <a:t>Érettségi vizsga 2024. október </a:t>
            </a:r>
            <a:br>
              <a:rPr lang="hu-HU" b="1" u="sng" dirty="0" smtClean="0"/>
            </a:br>
            <a:r>
              <a:rPr lang="hu-HU" b="1" dirty="0" smtClean="0"/>
              <a:t/>
            </a:r>
            <a:br>
              <a:rPr lang="hu-HU" b="1" dirty="0" smtClean="0"/>
            </a:br>
            <a:r>
              <a:rPr lang="hu-HU" sz="3600" b="1" i="1" dirty="0" smtClean="0"/>
              <a:t>Aszódi Evangélikus Petőfi Gimnázium, Általános Iskola és Kollégium</a:t>
            </a:r>
            <a:endParaRPr lang="hu-HU" sz="3600" b="1" i="1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798320" y="3825240"/>
            <a:ext cx="8564880" cy="1813560"/>
          </a:xfrm>
        </p:spPr>
        <p:txBody>
          <a:bodyPr>
            <a:normAutofit/>
          </a:bodyPr>
          <a:lstStyle/>
          <a:p>
            <a:r>
              <a:rPr lang="hu-HU" sz="3600" b="1" dirty="0" smtClean="0">
                <a:solidFill>
                  <a:schemeClr val="tx1"/>
                </a:solidFill>
              </a:rPr>
              <a:t>2170 Aszód, Régész utca 34.</a:t>
            </a:r>
            <a:endParaRPr lang="hu-HU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362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A vizsga helyszíne</a:t>
            </a:r>
            <a:endParaRPr lang="hu-HU" b="1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507974" y="1147908"/>
            <a:ext cx="5386917" cy="1374342"/>
          </a:xfrm>
        </p:spPr>
        <p:txBody>
          <a:bodyPr>
            <a:normAutofit/>
          </a:bodyPr>
          <a:lstStyle/>
          <a:p>
            <a:pPr algn="ctr"/>
            <a:r>
              <a:rPr lang="hu-HU" sz="3200" dirty="0" smtClean="0"/>
              <a:t>Közép szinten</a:t>
            </a:r>
            <a:endParaRPr lang="hu-HU" sz="3200" dirty="0"/>
          </a:p>
          <a:p>
            <a:pPr algn="ctr"/>
            <a:r>
              <a:rPr lang="hu-HU" sz="3200" dirty="0" smtClean="0"/>
              <a:t>Régész utca 34.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3200" dirty="0" smtClean="0"/>
              <a:t>Emelt szinten</a:t>
            </a:r>
            <a:endParaRPr lang="hu-HU" sz="3200" dirty="0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hu-HU" sz="3600" dirty="0" smtClean="0">
                <a:solidFill>
                  <a:srgbClr val="FF0000"/>
                </a:solidFill>
              </a:rPr>
              <a:t>A behívón szereplő helyszínen és időpontban.</a:t>
            </a:r>
          </a:p>
          <a:p>
            <a:pPr>
              <a:buNone/>
            </a:pPr>
            <a:r>
              <a:rPr lang="hu-HU" sz="3600" dirty="0" smtClean="0">
                <a:solidFill>
                  <a:srgbClr val="FF0000"/>
                </a:solidFill>
              </a:rPr>
              <a:t> </a:t>
            </a:r>
            <a:r>
              <a:rPr lang="hu-HU" sz="2800" dirty="0" smtClean="0"/>
              <a:t>(önállóan kell eljutni a helyszínre)</a:t>
            </a:r>
            <a:r>
              <a:rPr lang="hu-HU" sz="3600" dirty="0" smtClean="0"/>
              <a:t> </a:t>
            </a:r>
            <a:endParaRPr lang="hu-HU" sz="36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9174" y="2698909"/>
            <a:ext cx="4587240" cy="290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zöveg helye 8"/>
          <p:cNvSpPr>
            <a:spLocks noGrp="1"/>
          </p:cNvSpPr>
          <p:nvPr>
            <p:ph type="body" idx="1"/>
          </p:nvPr>
        </p:nvSpPr>
        <p:spPr>
          <a:xfrm>
            <a:off x="627888" y="584137"/>
            <a:ext cx="5386917" cy="639762"/>
          </a:xfrm>
        </p:spPr>
        <p:txBody>
          <a:bodyPr>
            <a:noAutofit/>
          </a:bodyPr>
          <a:lstStyle/>
          <a:p>
            <a:r>
              <a:rPr lang="hu-HU" sz="3600" dirty="0" smtClean="0"/>
              <a:t>A vizsga sikeres, ha…</a:t>
            </a:r>
            <a:endParaRPr lang="hu-HU" sz="3600" dirty="0"/>
          </a:p>
        </p:txBody>
      </p:sp>
      <p:sp>
        <p:nvSpPr>
          <p:cNvPr id="8" name="Tartalom helye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hu-HU" sz="3600" dirty="0" smtClean="0">
                <a:solidFill>
                  <a:srgbClr val="FF0000"/>
                </a:solidFill>
              </a:rPr>
              <a:t>Minden </a:t>
            </a:r>
            <a:r>
              <a:rPr lang="hu-HU" sz="3600" dirty="0" smtClean="0"/>
              <a:t>vizsgarészből </a:t>
            </a:r>
            <a:r>
              <a:rPr lang="hu-HU" sz="3600" dirty="0" smtClean="0">
                <a:solidFill>
                  <a:srgbClr val="FF0000"/>
                </a:solidFill>
              </a:rPr>
              <a:t>legalább 12%-ot</a:t>
            </a:r>
            <a:r>
              <a:rPr lang="hu-HU" sz="3600" dirty="0" smtClean="0"/>
              <a:t> teljesít a vizsgázó.</a:t>
            </a:r>
            <a:r>
              <a:rPr lang="hu-HU" sz="3600" dirty="0" smtClean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0" name="Szöveg helye 9"/>
          <p:cNvSpPr>
            <a:spLocks noGrp="1"/>
          </p:cNvSpPr>
          <p:nvPr>
            <p:ph type="body" sz="quarter" idx="3"/>
          </p:nvPr>
        </p:nvSpPr>
        <p:spPr>
          <a:xfrm>
            <a:off x="6129360" y="602425"/>
            <a:ext cx="5389033" cy="639762"/>
          </a:xfrm>
        </p:spPr>
        <p:txBody>
          <a:bodyPr>
            <a:noAutofit/>
          </a:bodyPr>
          <a:lstStyle/>
          <a:p>
            <a:endParaRPr lang="hu-HU" sz="3600" dirty="0" smtClean="0"/>
          </a:p>
          <a:p>
            <a:r>
              <a:rPr lang="hu-HU" sz="3600" dirty="0" smtClean="0"/>
              <a:t>A vizsga eredményéről</a:t>
            </a:r>
            <a:endParaRPr lang="hu-HU" sz="3600" dirty="0"/>
          </a:p>
        </p:txBody>
      </p:sp>
      <p:sp>
        <p:nvSpPr>
          <p:cNvPr id="11" name="Tartalom helye 10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hu-HU" sz="3200" dirty="0" smtClean="0">
                <a:solidFill>
                  <a:srgbClr val="FF0000"/>
                </a:solidFill>
              </a:rPr>
              <a:t>Törzslapkivonatot </a:t>
            </a:r>
            <a:r>
              <a:rPr lang="hu-HU" sz="3200" dirty="0" smtClean="0"/>
              <a:t>kap a vizsgázó, amit a rendes érettségi vizsgára való jelentkezéskor </a:t>
            </a:r>
            <a:r>
              <a:rPr lang="hu-HU" sz="3200" dirty="0" smtClean="0">
                <a:solidFill>
                  <a:srgbClr val="FF0000"/>
                </a:solidFill>
              </a:rPr>
              <a:t>LE KELL ADNI!</a:t>
            </a:r>
          </a:p>
          <a:p>
            <a:pPr>
              <a:buNone/>
            </a:pPr>
            <a:r>
              <a:rPr lang="hu-HU" sz="3200" dirty="0" smtClean="0">
                <a:solidFill>
                  <a:srgbClr val="00B050"/>
                </a:solidFill>
              </a:rPr>
              <a:t>(azaz el kell tenni!)</a:t>
            </a:r>
            <a:endParaRPr lang="hu-HU" sz="32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5491" y="157018"/>
            <a:ext cx="11896436" cy="618837"/>
          </a:xfrm>
        </p:spPr>
        <p:txBody>
          <a:bodyPr>
            <a:normAutofit/>
          </a:bodyPr>
          <a:lstStyle/>
          <a:p>
            <a:r>
              <a:rPr lang="hu-HU" sz="3400" b="1" dirty="0" smtClean="0"/>
              <a:t>Az érettségire való jelentkezés folyamata a májusi vizsgákra</a:t>
            </a:r>
            <a:endParaRPr lang="hu-HU" sz="34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82881" y="858982"/>
            <a:ext cx="11713464" cy="58435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Adategyeztető online kérdőív kitöltése</a:t>
            </a:r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Link: </a:t>
            </a:r>
            <a:r>
              <a:rPr lang="hu-HU" b="1" dirty="0">
                <a:latin typeface="Times New Roman" pitchFamily="18" charset="0"/>
                <a:cs typeface="Times New Roman" pitchFamily="18" charset="0"/>
                <a:hlinkClick r:id="rId2"/>
              </a:rPr>
              <a:t>https://</a:t>
            </a:r>
            <a:r>
              <a:rPr lang="hu-HU" b="1" dirty="0" smtClean="0">
                <a:latin typeface="Times New Roman" pitchFamily="18" charset="0"/>
                <a:cs typeface="Times New Roman" pitchFamily="18" charset="0"/>
                <a:hlinkClick r:id="rId2"/>
              </a:rPr>
              <a:t>forms.gle/cgEd1FTDhoqKEv928</a:t>
            </a: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hu-HU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kitöltési határidő: </a:t>
            </a:r>
            <a:r>
              <a:rPr lang="hu-H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szeptember 4. 12.00 óra</a:t>
            </a:r>
          </a:p>
          <a:p>
            <a:pPr marL="0" indent="0">
              <a:buNone/>
            </a:pPr>
            <a:r>
              <a:rPr lang="hu-H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hu-HU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Időpont egyeztetése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 jelentkezés véglegesítésére – időpont kérhető a 06-28-400-611 számon, augusztus 23-tól. </a:t>
            </a:r>
          </a:p>
          <a:p>
            <a:pPr marL="0" indent="0">
              <a:buNone/>
            </a:pPr>
            <a:r>
              <a:rPr lang="hu-H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hu-HU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Személyes jelentkezés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 telefonon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előre egyeztetett időpontban (augusztus 26-tól) </a:t>
            </a:r>
          </a:p>
          <a:p>
            <a:pPr marL="0" indent="0">
              <a:buNone/>
            </a:pPr>
            <a:r>
              <a:rPr lang="hu-H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Kiskorú jelentkező esetén lehetőség szerint a szülővel/gondviselővel jöjjenek jelentkezni, ugyanis a gondviselőnek is alá kell írni a jelentkezést! Egyéb esetben szeptember 5-ig vissza kell hozni az aláírt, hivatalos jelentkezési lapot!</a:t>
            </a:r>
          </a:p>
          <a:p>
            <a:pPr>
              <a:buNone/>
            </a:pPr>
            <a:endParaRPr lang="hu-H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hu-H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hu-H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6082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44944" y="402335"/>
            <a:ext cx="11203709" cy="1151959"/>
          </a:xfrm>
        </p:spPr>
        <p:txBody>
          <a:bodyPr>
            <a:normAutofit fontScale="90000"/>
          </a:bodyPr>
          <a:lstStyle/>
          <a:p>
            <a:r>
              <a:rPr lang="hu-HU" b="1" dirty="0" smtClean="0">
                <a:solidFill>
                  <a:srgbClr val="FF0000"/>
                </a:solidFill>
              </a:rPr>
              <a:t>Személyes beiratkozáshoz szükséges dokumentumok</a:t>
            </a:r>
            <a:endParaRPr lang="hu-HU" b="1" dirty="0">
              <a:solidFill>
                <a:srgbClr val="FF00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81708" y="1554295"/>
            <a:ext cx="11730182" cy="501109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hu-HU" dirty="0" smtClean="0"/>
              <a:t>Személyi igazolvány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u-HU" dirty="0" smtClean="0"/>
              <a:t>Lakcímkártya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u-HU" dirty="0" smtClean="0"/>
              <a:t>Középiskolai bizonyítvány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u-HU" dirty="0" smtClean="0"/>
              <a:t>Törzslapkivonat, amennyiben már rendelkezik vizsgaeredménnyel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u-HU" dirty="0" smtClean="0"/>
              <a:t>Érettségi bizonyítvány – amennyiben rendelkezik már bizonyítvánnyal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u-HU" dirty="0" smtClean="0"/>
              <a:t>Mentesség kérése esetén az érvényes szakértői vélemény és az írásbeli kérelem (kiskorú jelentkező esetén a szülő a kérelmező, nagykorú esetén a jelentkező)</a:t>
            </a:r>
          </a:p>
          <a:p>
            <a:pPr>
              <a:buFont typeface="Wingdings" panose="05000000000000000000" pitchFamily="2" charset="2"/>
              <a:buChar char="ü"/>
            </a:pPr>
            <a:endParaRPr lang="hu-HU" dirty="0" smtClean="0"/>
          </a:p>
          <a:p>
            <a:pPr>
              <a:buFont typeface="Wingdings" panose="05000000000000000000" pitchFamily="2" charset="2"/>
              <a:buChar char="ü"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03239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helyszínen kitöltendő dokumentumok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Digitális kultúra esetén szoftver nyilatkozat</a:t>
            </a:r>
          </a:p>
          <a:p>
            <a:r>
              <a:rPr lang="hu-HU" dirty="0" smtClean="0"/>
              <a:t>Emelt testnevelés esetén nyilatkozat 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77105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599" y="64654"/>
            <a:ext cx="11443855" cy="646545"/>
          </a:xfrm>
        </p:spPr>
        <p:txBody>
          <a:bodyPr>
            <a:normAutofit fontScale="90000"/>
          </a:bodyPr>
          <a:lstStyle/>
          <a:p>
            <a:r>
              <a:rPr lang="hu-HU" dirty="0" smtClean="0">
                <a:solidFill>
                  <a:srgbClr val="FF0000"/>
                </a:solidFill>
              </a:rPr>
              <a:t>Tanulói jogviszonnyal nem rendelkezők vizsgadíja</a:t>
            </a:r>
            <a:endParaRPr lang="hu-HU" dirty="0">
              <a:solidFill>
                <a:srgbClr val="FF00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40145" y="942109"/>
            <a:ext cx="11813309" cy="570807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hu-HU" dirty="0"/>
              <a:t>A bizonyítvány megszerzése után az ismétlő, szintemelő, ill. újabb tantárgyból tett vizsgákért fizetni kell!</a:t>
            </a:r>
          </a:p>
          <a:p>
            <a:r>
              <a:rPr lang="hu-HU" dirty="0"/>
              <a:t>Közép: a mindenkori minimálbér 15%-a (2024-ban 40000Ft tantárgyanként)</a:t>
            </a:r>
          </a:p>
          <a:p>
            <a:r>
              <a:rPr lang="hu-HU" dirty="0"/>
              <a:t>Emelt: a mindenkori minimálbér 25%-a (2024-ban 67000Ft tantárgyanként)</a:t>
            </a:r>
          </a:p>
          <a:p>
            <a:pPr marL="0" indent="0">
              <a:buNone/>
            </a:pPr>
            <a:r>
              <a:rPr lang="hu-HU" dirty="0" smtClean="0"/>
              <a:t>Közép szintű vizsga esetén az összeget a jelentkezés helyszínén kell befizetni (átutalás is lehetséges). </a:t>
            </a:r>
          </a:p>
          <a:p>
            <a:pPr marL="0" indent="0">
              <a:buNone/>
            </a:pPr>
            <a:r>
              <a:rPr lang="hu-HU" dirty="0" smtClean="0"/>
              <a:t>Emelt szintű vizsga esetén, </a:t>
            </a:r>
            <a:r>
              <a:rPr lang="hu-HU" b="1" dirty="0" smtClean="0"/>
              <a:t>a jelentkezést követően</a:t>
            </a:r>
            <a:r>
              <a:rPr lang="hu-HU" dirty="0" smtClean="0"/>
              <a:t>, az Oktatási </a:t>
            </a:r>
            <a:r>
              <a:rPr lang="hu-HU" dirty="0"/>
              <a:t>Hivatal számlájára kell befizetni </a:t>
            </a:r>
            <a:r>
              <a:rPr lang="hu-HU" strike="sngStrike" dirty="0"/>
              <a:t>csekken </a:t>
            </a:r>
            <a:r>
              <a:rPr lang="hu-HU" dirty="0"/>
              <a:t>vagy </a:t>
            </a:r>
            <a:r>
              <a:rPr lang="hu-HU" b="1" dirty="0"/>
              <a:t>banki átutalással </a:t>
            </a:r>
            <a:r>
              <a:rPr lang="hu-HU" dirty="0"/>
              <a:t>az alábbiak szerint: </a:t>
            </a:r>
            <a:r>
              <a:rPr lang="hu-HU" dirty="0" smtClean="0"/>
              <a:t>Jogosult neve</a:t>
            </a:r>
            <a:r>
              <a:rPr lang="hu-HU" dirty="0"/>
              <a:t>: Oktatási Hivatal, </a:t>
            </a:r>
            <a:r>
              <a:rPr lang="hu-HU" dirty="0"/>
              <a:t/>
            </a:r>
            <a:br>
              <a:rPr lang="hu-HU" dirty="0"/>
            </a:br>
            <a:r>
              <a:rPr lang="hu-HU" dirty="0" smtClean="0"/>
              <a:t>számlaszám</a:t>
            </a:r>
            <a:r>
              <a:rPr lang="hu-HU" dirty="0"/>
              <a:t>: Magyar Államkincstár 10032000-00282637-00000000</a:t>
            </a:r>
            <a:r>
              <a:rPr lang="hu-HU" dirty="0" smtClean="0"/>
              <a:t>. 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A </a:t>
            </a:r>
            <a:r>
              <a:rPr lang="hu-HU" u="sng" dirty="0" smtClean="0"/>
              <a:t>megjegyzésbe be kell majd írni az egyedi érettségi azonosítót, amit a jelentkezéskor generál a szoftver.</a:t>
            </a:r>
          </a:p>
          <a:p>
            <a:pPr marL="0" indent="0">
              <a:buNone/>
            </a:pPr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8589546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Eredményes felkészülést!</a:t>
            </a:r>
            <a:endParaRPr lang="hu-H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37460" y="1901031"/>
            <a:ext cx="7117080" cy="392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82614"/>
            <a:ext cx="10972800" cy="667194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Az érettségi vizsga fajtái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09600" y="822960"/>
            <a:ext cx="11396472" cy="6035040"/>
          </a:xfrm>
        </p:spPr>
        <p:txBody>
          <a:bodyPr numCol="1">
            <a:normAutofit lnSpcReduction="10000"/>
          </a:bodyPr>
          <a:lstStyle/>
          <a:p>
            <a:pPr algn="just">
              <a:buFont typeface="Wingdings" pitchFamily="2" charset="2"/>
              <a:buChar char="Ø"/>
            </a:pPr>
            <a:r>
              <a:rPr lang="hu-HU" sz="3200" u="sng" dirty="0" smtClean="0">
                <a:solidFill>
                  <a:srgbClr val="FF0000"/>
                </a:solidFill>
              </a:rPr>
              <a:t>Előrehozott érettségi vizsga: </a:t>
            </a:r>
            <a:r>
              <a:rPr lang="hu-HU" sz="3200" b="1" dirty="0" smtClean="0"/>
              <a:t>10. évfolyam májusi, 11. évfolyam őszi és tavaszi vizsgaidőszakaiban, ill. 12. évfolyam őszi vizsgaidőszakában a lehetséges tantárgyak valamelyikéből</a:t>
            </a:r>
            <a:endParaRPr lang="hu-HU" sz="3200" b="1" dirty="0" smtClean="0">
              <a:solidFill>
                <a:srgbClr val="FF0000"/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hu-HU" sz="3200" u="sng" dirty="0" smtClean="0"/>
              <a:t>(Rendes </a:t>
            </a:r>
            <a:r>
              <a:rPr lang="hu-HU" sz="3200" u="sng" dirty="0" smtClean="0"/>
              <a:t>érettségi vizsga: </a:t>
            </a:r>
            <a:r>
              <a:rPr lang="hu-HU" sz="3200" dirty="0" smtClean="0"/>
              <a:t>12. év </a:t>
            </a:r>
            <a:r>
              <a:rPr lang="hu-HU" sz="3200" dirty="0" smtClean="0"/>
              <a:t>végén )</a:t>
            </a:r>
            <a:endParaRPr lang="hu-HU" sz="3200" dirty="0" smtClean="0"/>
          </a:p>
          <a:p>
            <a:pPr algn="just">
              <a:buFont typeface="Wingdings" pitchFamily="2" charset="2"/>
              <a:buChar char="Ø"/>
            </a:pPr>
            <a:r>
              <a:rPr lang="hu-HU" sz="3200" u="sng" dirty="0" smtClean="0">
                <a:solidFill>
                  <a:srgbClr val="FF0000"/>
                </a:solidFill>
              </a:rPr>
              <a:t>Szintemelő érettségi vizsga: </a:t>
            </a:r>
            <a:r>
              <a:rPr lang="hu-HU" sz="3200" dirty="0" smtClean="0"/>
              <a:t>már rendelkezik az adott tárgyból középszintű vizsgával</a:t>
            </a:r>
            <a:endParaRPr lang="hu-HU" sz="3200" dirty="0" smtClean="0">
              <a:solidFill>
                <a:srgbClr val="FF0000"/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hu-HU" sz="2200" u="sng" dirty="0" smtClean="0"/>
              <a:t>Kiegészítő érettségi vizsga: </a:t>
            </a:r>
            <a:r>
              <a:rPr lang="hu-HU" sz="2200" dirty="0" smtClean="0"/>
              <a:t>a rendes érettségi időszakot követően, érettségi bizonyítvánnyal már rendelkezők számára olyan tárgyból, amiből még nincs eredménye, bármely vizsgaidőszakban.</a:t>
            </a:r>
          </a:p>
          <a:p>
            <a:pPr algn="just">
              <a:buFont typeface="Wingdings" pitchFamily="2" charset="2"/>
              <a:buChar char="Ø"/>
            </a:pPr>
            <a:r>
              <a:rPr lang="hu-HU" sz="2200" u="sng" dirty="0" smtClean="0"/>
              <a:t>Ismétlő érettségi vizsga: </a:t>
            </a:r>
            <a:r>
              <a:rPr lang="hu-HU" sz="2200" dirty="0"/>
              <a:t>a rendes érettségi időszakot követően, érettségi bizonyítvánnyal már rendelkezők számára olyan tárgyból, amiből már van eredménye, bármely vizsgaidőszakban.</a:t>
            </a:r>
          </a:p>
          <a:p>
            <a:pPr algn="just">
              <a:buFont typeface="Wingdings" pitchFamily="2" charset="2"/>
              <a:buChar char="Ø"/>
            </a:pPr>
            <a:r>
              <a:rPr lang="hu-HU" sz="2200" u="sng" dirty="0" smtClean="0"/>
              <a:t>Javító érettségi vizsga: </a:t>
            </a:r>
            <a:r>
              <a:rPr lang="hu-HU" sz="2200" dirty="0" smtClean="0"/>
              <a:t>elégtelen vizsga megismétlése</a:t>
            </a:r>
          </a:p>
          <a:p>
            <a:pPr algn="just">
              <a:buFont typeface="Wingdings" pitchFamily="2" charset="2"/>
              <a:buChar char="Ø"/>
            </a:pPr>
            <a:r>
              <a:rPr lang="hu-HU" sz="2200" u="sng" dirty="0" smtClean="0"/>
              <a:t>Pótló érettségi vizsga: </a:t>
            </a:r>
            <a:r>
              <a:rPr lang="hu-HU" sz="2200" dirty="0" smtClean="0"/>
              <a:t>ha valamely vizsgarészen önhibáján kívül nem tud megjelenni a vizsgázó, akkor kérelmére az igazgató pótló vizsgát engedélyezhet. Pl. ha a szóbelin nem tud megjelenni, nem veszik el az eredménye, a következő időszakban csak szóbelizni kell.</a:t>
            </a:r>
          </a:p>
          <a:p>
            <a:pPr>
              <a:buNone/>
            </a:pP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609600" y="237744"/>
            <a:ext cx="10972800" cy="1179894"/>
          </a:xfrm>
        </p:spPr>
        <p:txBody>
          <a:bodyPr>
            <a:normAutofit fontScale="90000"/>
          </a:bodyPr>
          <a:lstStyle/>
          <a:p>
            <a:r>
              <a:rPr lang="hu-HU" sz="3600" dirty="0" smtClean="0"/>
              <a:t/>
            </a:r>
            <a:br>
              <a:rPr lang="hu-HU" sz="3600" dirty="0" smtClean="0"/>
            </a:br>
            <a:r>
              <a:rPr lang="hu-HU" sz="3600" dirty="0" smtClean="0"/>
              <a:t>100/1997. </a:t>
            </a:r>
            <a:r>
              <a:rPr lang="hu-HU" sz="3600" b="1" dirty="0"/>
              <a:t>Korm. rendelet</a:t>
            </a:r>
            <a:br>
              <a:rPr lang="hu-HU" sz="3600" b="1" dirty="0"/>
            </a:br>
            <a:r>
              <a:rPr lang="hu-HU" sz="3600" b="1" dirty="0"/>
              <a:t>az érettségi vizsga vizsgaszabályzatának kiadásáról</a:t>
            </a:r>
            <a:r>
              <a:rPr lang="hu-HU" sz="3600" b="1" baseline="30000" dirty="0"/>
              <a:t> </a:t>
            </a:r>
            <a:r>
              <a:rPr lang="hu-HU" b="1" dirty="0"/>
              <a:t/>
            </a:r>
            <a:br>
              <a:rPr lang="hu-HU" b="1" dirty="0"/>
            </a:br>
            <a:endParaRPr lang="hu-HU" dirty="0"/>
          </a:p>
        </p:txBody>
      </p:sp>
      <p:sp>
        <p:nvSpPr>
          <p:cNvPr id="6" name="Tartalom helye 5"/>
          <p:cNvSpPr>
            <a:spLocks noGrp="1"/>
          </p:cNvSpPr>
          <p:nvPr>
            <p:ph idx="1"/>
          </p:nvPr>
        </p:nvSpPr>
        <p:spPr>
          <a:xfrm>
            <a:off x="609600" y="1417638"/>
            <a:ext cx="10972800" cy="5440361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hu-HU" dirty="0" smtClean="0"/>
              <a:t>9.§ (3</a:t>
            </a:r>
            <a:r>
              <a:rPr lang="hu-HU" dirty="0"/>
              <a:t>) </a:t>
            </a:r>
            <a:r>
              <a:rPr lang="hu-HU" dirty="0" smtClean="0"/>
              <a:t>  </a:t>
            </a:r>
            <a:r>
              <a:rPr lang="hu-HU" dirty="0"/>
              <a:t>Előrehozott érettségi vizsga a </a:t>
            </a:r>
            <a:r>
              <a:rPr lang="hu-HU" dirty="0">
                <a:solidFill>
                  <a:srgbClr val="FF0000"/>
                </a:solidFill>
              </a:rPr>
              <a:t>tanulói jogviszony fennállása alatt, az érettségi bizonyítvány megszerzése előtt egyes érettségi vizsgatárgyból </a:t>
            </a:r>
            <a:r>
              <a:rPr lang="hu-HU" b="1" u="sng" dirty="0">
                <a:solidFill>
                  <a:srgbClr val="FF0000"/>
                </a:solidFill>
              </a:rPr>
              <a:t>első alkalommal </a:t>
            </a:r>
            <a:r>
              <a:rPr lang="hu-HU" dirty="0">
                <a:solidFill>
                  <a:srgbClr val="FF0000"/>
                </a:solidFill>
              </a:rPr>
              <a:t>letett érettségi vizsga</a:t>
            </a:r>
            <a:r>
              <a:rPr lang="hu-HU" dirty="0"/>
              <a:t>, amely letehető</a:t>
            </a:r>
          </a:p>
          <a:p>
            <a:pPr algn="just"/>
            <a:endParaRPr lang="hu-HU" dirty="0"/>
          </a:p>
          <a:p>
            <a:pPr marL="0" indent="0" algn="just">
              <a:buNone/>
            </a:pPr>
            <a:r>
              <a:rPr lang="hu-HU" dirty="0"/>
              <a:t>a) </a:t>
            </a:r>
            <a:r>
              <a:rPr lang="hu-HU" dirty="0" err="1"/>
              <a:t>a</a:t>
            </a:r>
            <a:r>
              <a:rPr lang="hu-HU" dirty="0"/>
              <a:t> 12. § (1) bekezdésében meghatározott </a:t>
            </a:r>
            <a:r>
              <a:rPr lang="hu-HU" i="1" u="sng" dirty="0">
                <a:solidFill>
                  <a:srgbClr val="FF0000"/>
                </a:solidFill>
              </a:rPr>
              <a:t>idegen </a:t>
            </a:r>
            <a:r>
              <a:rPr lang="hu-HU" i="1" u="sng" dirty="0" smtClean="0">
                <a:solidFill>
                  <a:srgbClr val="FF0000"/>
                </a:solidFill>
              </a:rPr>
              <a:t>nyelvekből </a:t>
            </a:r>
            <a:r>
              <a:rPr lang="hu-HU" dirty="0" smtClean="0"/>
              <a:t>a </a:t>
            </a:r>
            <a:r>
              <a:rPr lang="hu-HU" dirty="0"/>
              <a:t>középiskolai </a:t>
            </a:r>
            <a:r>
              <a:rPr lang="hu-HU" dirty="0">
                <a:solidFill>
                  <a:srgbClr val="FF0000"/>
                </a:solidFill>
              </a:rPr>
              <a:t>tanulmányok teljes befejezését megelőző második tanév május-júniusi vizsgaidőszakában, valamint az azt követő vizsgaidőszakokban</a:t>
            </a:r>
            <a:r>
              <a:rPr lang="hu-HU" dirty="0"/>
              <a:t>, továbbá</a:t>
            </a:r>
          </a:p>
          <a:p>
            <a:pPr marL="0" indent="0" algn="just">
              <a:buNone/>
            </a:pPr>
            <a:endParaRPr lang="hu-HU" dirty="0"/>
          </a:p>
          <a:p>
            <a:pPr marL="0" indent="0" algn="just">
              <a:buNone/>
            </a:pPr>
            <a:r>
              <a:rPr lang="hu-HU" dirty="0"/>
              <a:t>b) </a:t>
            </a:r>
            <a:r>
              <a:rPr lang="hu-HU" dirty="0">
                <a:solidFill>
                  <a:srgbClr val="FF0000"/>
                </a:solidFill>
              </a:rPr>
              <a:t>olyan érettségi vizsgatárgyból</a:t>
            </a:r>
            <a:r>
              <a:rPr lang="hu-HU" dirty="0"/>
              <a:t>, </a:t>
            </a:r>
            <a:r>
              <a:rPr lang="hu-HU" dirty="0">
                <a:solidFill>
                  <a:srgbClr val="FF0000"/>
                </a:solidFill>
              </a:rPr>
              <a:t>amelyek</a:t>
            </a:r>
            <a:r>
              <a:rPr lang="hu-HU" dirty="0"/>
              <a:t>nél a tanuló számára az adott vizsgatárgy vizsgájára való jelentkezés feltételeinek teljesítéséhez szükséges tantárgy, tantárgyak </a:t>
            </a:r>
            <a:r>
              <a:rPr lang="hu-HU" dirty="0">
                <a:solidFill>
                  <a:srgbClr val="FF0000"/>
                </a:solidFill>
              </a:rPr>
              <a:t>tanítása </a:t>
            </a:r>
            <a:r>
              <a:rPr lang="hu-HU" dirty="0"/>
              <a:t>a középiskola helyi tanterve szerint a </a:t>
            </a:r>
            <a:r>
              <a:rPr lang="hu-HU" dirty="0">
                <a:solidFill>
                  <a:srgbClr val="FF0000"/>
                </a:solidFill>
              </a:rPr>
              <a:t>középiskolai tanulmányok befejezését megelőző tanévek valamelyikében lezárul</a:t>
            </a:r>
            <a:r>
              <a:rPr lang="hu-HU" dirty="0"/>
              <a:t>, először a </a:t>
            </a:r>
            <a:r>
              <a:rPr lang="hu-HU" dirty="0">
                <a:solidFill>
                  <a:srgbClr val="FF0000"/>
                </a:solidFill>
              </a:rPr>
              <a:t>középiskolai tanulmányok teljes befejezését megelőző második tanév május-júniusi vizsgaidőszakában, valamint az azt követő vizsgaidőszakokban.</a:t>
            </a:r>
          </a:p>
        </p:txBody>
      </p:sp>
    </p:spTree>
    <p:extLst>
      <p:ext uri="{BB962C8B-B14F-4D97-AF65-F5344CB8AC3E}">
        <p14:creationId xmlns:p14="http://schemas.microsoft.com/office/powerpoint/2010/main" val="368012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Az érettségi vizsga részei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u-HU" dirty="0" smtClean="0"/>
              <a:t>Írásbeli</a:t>
            </a:r>
          </a:p>
          <a:p>
            <a:pPr>
              <a:buNone/>
            </a:pPr>
            <a:r>
              <a:rPr lang="hu-HU" dirty="0" smtClean="0"/>
              <a:t>Szóbeli</a:t>
            </a:r>
          </a:p>
          <a:p>
            <a:pPr>
              <a:buNone/>
            </a:pPr>
            <a:r>
              <a:rPr lang="hu-HU" dirty="0" smtClean="0"/>
              <a:t>Gyakorlati, portfólió védés (testnevelés, vizuális kultúra)</a:t>
            </a:r>
          </a:p>
          <a:p>
            <a:pPr>
              <a:buNone/>
            </a:pPr>
            <a:endParaRPr lang="hu-HU" dirty="0"/>
          </a:p>
          <a:p>
            <a:pPr>
              <a:buNone/>
            </a:pPr>
            <a:r>
              <a:rPr lang="hu-HU" dirty="0" smtClean="0"/>
              <a:t>Digitális kultúrából </a:t>
            </a:r>
            <a:r>
              <a:rPr lang="hu-HU" b="1" dirty="0" smtClean="0"/>
              <a:t>közép szinten csak írásbeli </a:t>
            </a:r>
            <a:r>
              <a:rPr lang="hu-HU" dirty="0" smtClean="0"/>
              <a:t>(gyakorlati) van, emelt szinten írásbeli és szóbeli is!</a:t>
            </a:r>
          </a:p>
          <a:p>
            <a:pPr>
              <a:buNone/>
            </a:pP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vizsga megkezdésének feltétele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Az adott tárgyból már teljesítette vizsgára bocsájtás feltételeit, azaz: </a:t>
            </a:r>
          </a:p>
          <a:p>
            <a:pPr lvl="1"/>
            <a:r>
              <a:rPr lang="hu-HU" dirty="0" smtClean="0"/>
              <a:t>Már befejezte az adott tantárgy tanulását, osztályzattal értékelték (pl. földrajz, fizika, kémia, ének, vizuális kultúra)</a:t>
            </a:r>
          </a:p>
          <a:p>
            <a:pPr lvl="1"/>
            <a:r>
              <a:rPr lang="hu-HU" dirty="0" smtClean="0"/>
              <a:t>Osztályozó vizsga letételével teljesítette a tantárgyi követelményeket, minden évfolyamra vonatkozóan osztályzattal rendelkezik (idegen nyelvek, digitális kultúra a 11. évfolyamon).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09861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932688"/>
          </a:xfrm>
        </p:spPr>
        <p:txBody>
          <a:bodyPr/>
          <a:lstStyle/>
          <a:p>
            <a:r>
              <a:rPr lang="hu-HU" dirty="0" smtClean="0"/>
              <a:t>Fontos tudni!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713232"/>
            <a:ext cx="10972800" cy="5989319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hu-HU" dirty="0" smtClean="0"/>
              <a:t> </a:t>
            </a:r>
            <a:r>
              <a:rPr lang="hu-HU" sz="3600" dirty="0" smtClean="0"/>
              <a:t>Tanulói jogviszony alatt</a:t>
            </a:r>
          </a:p>
          <a:p>
            <a:pPr>
              <a:buFont typeface="Wingdings" pitchFamily="2" charset="2"/>
              <a:buChar char="Ø"/>
            </a:pPr>
            <a:r>
              <a:rPr lang="hu-HU" sz="3600" dirty="0" smtClean="0">
                <a:solidFill>
                  <a:srgbClr val="FF0000"/>
                </a:solidFill>
              </a:rPr>
              <a:t>emelt szintű </a:t>
            </a:r>
            <a:r>
              <a:rPr lang="hu-HU" sz="3600" dirty="0" smtClean="0"/>
              <a:t>előrehozott vizsgaeredmény </a:t>
            </a:r>
            <a:r>
              <a:rPr lang="hu-HU" sz="3600" dirty="0" smtClean="0">
                <a:solidFill>
                  <a:srgbClr val="FF0000"/>
                </a:solidFill>
              </a:rPr>
              <a:t>után,</a:t>
            </a:r>
            <a:r>
              <a:rPr lang="hu-HU" sz="3600" dirty="0" smtClean="0"/>
              <a:t> </a:t>
            </a:r>
            <a:r>
              <a:rPr lang="hu-HU" sz="3600" dirty="0" smtClean="0">
                <a:solidFill>
                  <a:srgbClr val="FF0000"/>
                </a:solidFill>
              </a:rPr>
              <a:t>ugyanabból a vizsgatárgyból középszintű vizsgára már nem jelentkezhet a tanuló.</a:t>
            </a:r>
          </a:p>
          <a:p>
            <a:pPr>
              <a:buFont typeface="Wingdings" pitchFamily="2" charset="2"/>
              <a:buChar char="Ø"/>
            </a:pPr>
            <a:r>
              <a:rPr lang="hu-HU" sz="3600" dirty="0" smtClean="0"/>
              <a:t>Sikertelen előrehozott érettségi vizsga, vagy sikertelen szintemelő érettségi vizsga esetében az adott vizsgatárgyból </a:t>
            </a:r>
            <a:r>
              <a:rPr lang="hu-HU" sz="3600" dirty="0" smtClean="0">
                <a:solidFill>
                  <a:srgbClr val="FF0000"/>
                </a:solidFill>
              </a:rPr>
              <a:t>javító vagy pótló vizsgára</a:t>
            </a:r>
            <a:r>
              <a:rPr lang="hu-HU" sz="3600" dirty="0" smtClean="0"/>
              <a:t> legkorábban </a:t>
            </a:r>
            <a:r>
              <a:rPr lang="hu-HU" sz="3600" u="sng" dirty="0" smtClean="0">
                <a:solidFill>
                  <a:srgbClr val="FF0000"/>
                </a:solidFill>
              </a:rPr>
              <a:t>csak a rendes érettségi vizsga vizsgaidőszakában lehet jelentkezni.</a:t>
            </a:r>
          </a:p>
          <a:p>
            <a:pPr>
              <a:buFont typeface="Wingdings" pitchFamily="2" charset="2"/>
              <a:buChar char="Ø"/>
            </a:pPr>
            <a:r>
              <a:rPr lang="hu-HU" sz="3600" dirty="0" smtClean="0"/>
              <a:t>A többi tantárgyból előrehozott érettségi vizsga letétele nem lehetséges!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914400"/>
          </a:xfrm>
        </p:spPr>
        <p:txBody>
          <a:bodyPr/>
          <a:lstStyle/>
          <a:p>
            <a:r>
              <a:rPr lang="hu-HU" b="1" dirty="0" smtClean="0"/>
              <a:t>A vizsga minősítése</a:t>
            </a:r>
            <a:endParaRPr lang="hu-HU" b="1" dirty="0"/>
          </a:p>
        </p:txBody>
      </p:sp>
      <p:sp>
        <p:nvSpPr>
          <p:cNvPr id="4" name="Szöveg helye 3"/>
          <p:cNvSpPr>
            <a:spLocks noGrp="1"/>
          </p:cNvSpPr>
          <p:nvPr>
            <p:ph type="body" idx="1"/>
          </p:nvPr>
        </p:nvSpPr>
        <p:spPr>
          <a:xfrm>
            <a:off x="618744" y="1105345"/>
            <a:ext cx="5386917" cy="639762"/>
          </a:xfrm>
        </p:spPr>
        <p:txBody>
          <a:bodyPr>
            <a:noAutofit/>
          </a:bodyPr>
          <a:lstStyle/>
          <a:p>
            <a:pPr algn="ctr"/>
            <a:r>
              <a:rPr lang="hu-HU" sz="3600" dirty="0" smtClean="0"/>
              <a:t>Közép szinten</a:t>
            </a:r>
            <a:endParaRPr lang="hu-HU" sz="3600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 smtClean="0"/>
              <a:t> </a:t>
            </a:r>
            <a:r>
              <a:rPr lang="hu-HU" sz="3600" dirty="0" smtClean="0"/>
              <a:t>25%- 39% </a:t>
            </a:r>
            <a:r>
              <a:rPr lang="hu-HU" sz="3600" dirty="0" smtClean="0">
                <a:solidFill>
                  <a:srgbClr val="FF0000"/>
                </a:solidFill>
              </a:rPr>
              <a:t>elégséges</a:t>
            </a:r>
            <a:r>
              <a:rPr lang="hu-HU" sz="3600" dirty="0" smtClean="0"/>
              <a:t>(2) </a:t>
            </a:r>
          </a:p>
          <a:p>
            <a:pPr>
              <a:buNone/>
            </a:pPr>
            <a:r>
              <a:rPr lang="hu-HU" sz="3600" dirty="0" smtClean="0"/>
              <a:t>40%- 59% </a:t>
            </a:r>
            <a:r>
              <a:rPr lang="hu-HU" sz="3600" dirty="0" smtClean="0">
                <a:solidFill>
                  <a:srgbClr val="FF0000"/>
                </a:solidFill>
              </a:rPr>
              <a:t>közepes </a:t>
            </a:r>
            <a:r>
              <a:rPr lang="hu-HU" sz="3600" dirty="0" smtClean="0"/>
              <a:t>(3) </a:t>
            </a:r>
          </a:p>
          <a:p>
            <a:pPr>
              <a:buNone/>
            </a:pPr>
            <a:r>
              <a:rPr lang="hu-HU" sz="3600" dirty="0" smtClean="0"/>
              <a:t>60%- 79% </a:t>
            </a:r>
            <a:r>
              <a:rPr lang="hu-HU" sz="3600" dirty="0" smtClean="0">
                <a:solidFill>
                  <a:srgbClr val="FF0000"/>
                </a:solidFill>
              </a:rPr>
              <a:t>jó</a:t>
            </a:r>
            <a:r>
              <a:rPr lang="hu-HU" sz="3600" dirty="0" smtClean="0"/>
              <a:t>(4)</a:t>
            </a:r>
          </a:p>
          <a:p>
            <a:pPr>
              <a:buNone/>
            </a:pPr>
            <a:r>
              <a:rPr lang="hu-HU" sz="3600" dirty="0" smtClean="0"/>
              <a:t>80%- 100% </a:t>
            </a:r>
            <a:r>
              <a:rPr lang="hu-HU" sz="3600" dirty="0" smtClean="0">
                <a:solidFill>
                  <a:srgbClr val="FF0000"/>
                </a:solidFill>
              </a:rPr>
              <a:t>jeles</a:t>
            </a:r>
            <a:r>
              <a:rPr lang="hu-HU" sz="3600" dirty="0" smtClean="0"/>
              <a:t>(5) </a:t>
            </a:r>
          </a:p>
          <a:p>
            <a:endParaRPr lang="hu-HU" sz="3600" dirty="0" smtClean="0"/>
          </a:p>
          <a:p>
            <a:endParaRPr lang="hu-HU" sz="3600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202512" y="1160209"/>
            <a:ext cx="5389033" cy="639762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hu-HU" sz="3600" dirty="0"/>
              <a:t>Emelt szinten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5340096" y="2174874"/>
            <a:ext cx="6620256" cy="44179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3600" dirty="0" smtClean="0"/>
              <a:t>25%- 32% </a:t>
            </a:r>
            <a:r>
              <a:rPr lang="hu-HU" sz="3600" dirty="0" smtClean="0">
                <a:solidFill>
                  <a:srgbClr val="FF0000"/>
                </a:solidFill>
              </a:rPr>
              <a:t>elégséges</a:t>
            </a:r>
            <a:r>
              <a:rPr lang="hu-HU" sz="3600" dirty="0" smtClean="0"/>
              <a:t>(2) </a:t>
            </a:r>
          </a:p>
          <a:p>
            <a:pPr>
              <a:buNone/>
            </a:pPr>
            <a:r>
              <a:rPr lang="hu-HU" sz="3600" dirty="0" smtClean="0"/>
              <a:t>33%- 46% </a:t>
            </a:r>
            <a:r>
              <a:rPr lang="hu-HU" sz="3600" dirty="0" smtClean="0">
                <a:solidFill>
                  <a:srgbClr val="FF0000"/>
                </a:solidFill>
              </a:rPr>
              <a:t>közepes </a:t>
            </a:r>
            <a:r>
              <a:rPr lang="hu-HU" sz="3600" dirty="0" smtClean="0"/>
              <a:t>(3) </a:t>
            </a:r>
          </a:p>
          <a:p>
            <a:pPr>
              <a:buNone/>
            </a:pPr>
            <a:r>
              <a:rPr lang="hu-HU" sz="3600" dirty="0" smtClean="0"/>
              <a:t>47%- </a:t>
            </a:r>
            <a:r>
              <a:rPr lang="hu-HU" sz="3600" dirty="0"/>
              <a:t>5</a:t>
            </a:r>
            <a:r>
              <a:rPr lang="hu-HU" sz="3600" dirty="0" smtClean="0"/>
              <a:t>9% </a:t>
            </a:r>
            <a:r>
              <a:rPr lang="hu-HU" sz="3600" dirty="0" smtClean="0">
                <a:solidFill>
                  <a:srgbClr val="FF0000"/>
                </a:solidFill>
              </a:rPr>
              <a:t>jó</a:t>
            </a:r>
            <a:r>
              <a:rPr lang="hu-HU" sz="3600" dirty="0" smtClean="0"/>
              <a:t>(4)</a:t>
            </a:r>
          </a:p>
          <a:p>
            <a:pPr>
              <a:buNone/>
            </a:pPr>
            <a:r>
              <a:rPr lang="hu-HU" sz="3600" dirty="0" smtClean="0"/>
              <a:t>60%- 100% </a:t>
            </a:r>
            <a:r>
              <a:rPr lang="hu-HU" sz="3600" dirty="0" smtClean="0">
                <a:solidFill>
                  <a:srgbClr val="FF0000"/>
                </a:solidFill>
              </a:rPr>
              <a:t>jeles </a:t>
            </a:r>
            <a:r>
              <a:rPr lang="hu-HU" sz="3600" dirty="0" smtClean="0"/>
              <a:t>(5)</a:t>
            </a:r>
          </a:p>
          <a:p>
            <a:pPr>
              <a:buNone/>
            </a:pPr>
            <a:endParaRPr lang="hu-HU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981200" y="128016"/>
            <a:ext cx="8229600" cy="841248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Az </a:t>
            </a:r>
            <a:r>
              <a:rPr lang="hu-HU" dirty="0" smtClean="0">
                <a:solidFill>
                  <a:srgbClr val="FF0000"/>
                </a:solidFill>
              </a:rPr>
              <a:t>írásbeli</a:t>
            </a:r>
            <a:r>
              <a:rPr lang="hu-HU" dirty="0" smtClean="0"/>
              <a:t> érettségi vizsgák időpontjai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37160" y="896112"/>
            <a:ext cx="11951208" cy="5888736"/>
          </a:xfrm>
        </p:spPr>
        <p:txBody>
          <a:bodyPr numCol="1">
            <a:normAutofit/>
          </a:bodyPr>
          <a:lstStyle/>
          <a:p>
            <a:pPr marL="0" indent="0">
              <a:buNone/>
            </a:pPr>
            <a:r>
              <a:rPr lang="hu-H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Időpontok: </a:t>
            </a:r>
            <a:r>
              <a:rPr lang="hu-H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2024. október 11-25. </a:t>
            </a:r>
          </a:p>
          <a:p>
            <a:pPr marL="0" indent="0">
              <a:buNone/>
            </a:pP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Pontos időpontok:</a:t>
            </a:r>
          </a:p>
          <a:p>
            <a:pPr marL="0" indent="0">
              <a:buNone/>
            </a:pPr>
            <a:r>
              <a:rPr lang="hu-HU" sz="2400" dirty="0">
                <a:latin typeface="Times New Roman" pitchFamily="18" charset="0"/>
                <a:cs typeface="Times New Roman" pitchFamily="18" charset="0"/>
              </a:rPr>
              <a:t>https://www.oktatas.hu/pub_bin/dload/kozoktatas/erettsegi/2024/vizsgaidopontok_2024oktnov.pdf</a:t>
            </a:r>
            <a:endParaRPr lang="hu-H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5530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szóbeli vizsga időpontjai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37160" y="1600201"/>
            <a:ext cx="11832336" cy="5029199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hu-HU" sz="3900" b="1" dirty="0">
                <a:solidFill>
                  <a:srgbClr val="C00000"/>
                </a:solidFill>
              </a:rPr>
              <a:t>Emelt: </a:t>
            </a:r>
            <a:r>
              <a:rPr lang="hu-HU" sz="3900" b="1" dirty="0" smtClean="0"/>
              <a:t>november 7-11.</a:t>
            </a:r>
            <a:r>
              <a:rPr lang="hu-HU" sz="3900" dirty="0" smtClean="0"/>
              <a:t> </a:t>
            </a:r>
            <a:r>
              <a:rPr lang="hu-HU" sz="3600" dirty="0"/>
              <a:t>(szombaton is lehet!) </a:t>
            </a:r>
          </a:p>
          <a:p>
            <a:pPr>
              <a:buNone/>
            </a:pPr>
            <a:r>
              <a:rPr lang="hu-HU" sz="3600" dirty="0"/>
              <a:t>a behívón megjelölt helyszínen és időpontban! </a:t>
            </a:r>
          </a:p>
          <a:p>
            <a:pPr>
              <a:buNone/>
            </a:pPr>
            <a:r>
              <a:rPr lang="hu-HU" sz="3600" dirty="0">
                <a:solidFill>
                  <a:srgbClr val="FF0000"/>
                </a:solidFill>
              </a:rPr>
              <a:t>			A behívót vinni kell!</a:t>
            </a:r>
          </a:p>
          <a:p>
            <a:pPr>
              <a:buNone/>
            </a:pPr>
            <a:r>
              <a:rPr lang="hu-HU" sz="3900" b="1" dirty="0">
                <a:solidFill>
                  <a:srgbClr val="003300"/>
                </a:solidFill>
              </a:rPr>
              <a:t>Közép: </a:t>
            </a:r>
            <a:r>
              <a:rPr lang="hu-HU" sz="3900" b="1" dirty="0" smtClean="0">
                <a:solidFill>
                  <a:srgbClr val="003300"/>
                </a:solidFill>
              </a:rPr>
              <a:t>november 18-22. </a:t>
            </a:r>
            <a:r>
              <a:rPr lang="hu-HU" sz="3900" dirty="0">
                <a:solidFill>
                  <a:srgbClr val="003300"/>
                </a:solidFill>
              </a:rPr>
              <a:t>EGA </a:t>
            </a:r>
          </a:p>
          <a:p>
            <a:pPr>
              <a:buNone/>
            </a:pPr>
            <a:r>
              <a:rPr lang="hu-HU" sz="3900" dirty="0">
                <a:solidFill>
                  <a:srgbClr val="003300"/>
                </a:solidFill>
              </a:rPr>
              <a:t>	</a:t>
            </a:r>
            <a:r>
              <a:rPr lang="hu-HU" sz="3600" dirty="0">
                <a:solidFill>
                  <a:srgbClr val="003300"/>
                </a:solidFill>
              </a:rPr>
              <a:t>(beosztás </a:t>
            </a:r>
            <a:r>
              <a:rPr lang="hu-HU" sz="3600" dirty="0" smtClean="0">
                <a:solidFill>
                  <a:srgbClr val="003300"/>
                </a:solidFill>
              </a:rPr>
              <a:t>október </a:t>
            </a:r>
            <a:r>
              <a:rPr lang="hu-HU" sz="3600" dirty="0">
                <a:solidFill>
                  <a:srgbClr val="003300"/>
                </a:solidFill>
              </a:rPr>
              <a:t>elején)</a:t>
            </a:r>
          </a:p>
          <a:p>
            <a:pPr algn="just">
              <a:buNone/>
            </a:pPr>
            <a:r>
              <a:rPr lang="hu-HU" sz="3600" dirty="0" smtClean="0">
                <a:solidFill>
                  <a:srgbClr val="FF0000"/>
                </a:solidFill>
              </a:rPr>
              <a:t>Mind </a:t>
            </a:r>
            <a:r>
              <a:rPr lang="hu-HU" sz="3600" dirty="0">
                <a:solidFill>
                  <a:srgbClr val="FF0000"/>
                </a:solidFill>
              </a:rPr>
              <a:t>az írásbeli, mind a szóbeli vizsgán </a:t>
            </a:r>
            <a:r>
              <a:rPr lang="hu-HU" sz="3600" b="1" dirty="0">
                <a:solidFill>
                  <a:srgbClr val="FF0000"/>
                </a:solidFill>
              </a:rPr>
              <a:t>személyi igazolvánnyal</a:t>
            </a:r>
            <a:r>
              <a:rPr lang="hu-HU" sz="3600" dirty="0">
                <a:solidFill>
                  <a:srgbClr val="FF0000"/>
                </a:solidFill>
              </a:rPr>
              <a:t> kell igazolni a vizsgázó személyazonosságát!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1102</TotalTime>
  <Words>859</Words>
  <Application>Microsoft Office PowerPoint</Application>
  <PresentationFormat>Szélesvásznú</PresentationFormat>
  <Paragraphs>90</Paragraphs>
  <Slides>16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16</vt:i4>
      </vt:variant>
    </vt:vector>
  </HeadingPairs>
  <TitlesOfParts>
    <vt:vector size="21" baseType="lpstr">
      <vt:lpstr>Arial</vt:lpstr>
      <vt:lpstr>Calibri</vt:lpstr>
      <vt:lpstr>Times New Roman</vt:lpstr>
      <vt:lpstr>Wingdings</vt:lpstr>
      <vt:lpstr>Office-téma</vt:lpstr>
      <vt:lpstr>Érettségi vizsga 2024. október   Aszódi Evangélikus Petőfi Gimnázium, Általános Iskola és Kollégium</vt:lpstr>
      <vt:lpstr>Az érettségi vizsga fajtái</vt:lpstr>
      <vt:lpstr> 100/1997. Korm. rendelet az érettségi vizsga vizsgaszabályzatának kiadásáról  </vt:lpstr>
      <vt:lpstr>Az érettségi vizsga részei</vt:lpstr>
      <vt:lpstr>A vizsga megkezdésének feltétele</vt:lpstr>
      <vt:lpstr>Fontos tudni!</vt:lpstr>
      <vt:lpstr>A vizsga minősítése</vt:lpstr>
      <vt:lpstr>Az írásbeli érettségi vizsgák időpontjai</vt:lpstr>
      <vt:lpstr>A szóbeli vizsga időpontjai</vt:lpstr>
      <vt:lpstr>A vizsga helyszíne</vt:lpstr>
      <vt:lpstr>PowerPoint bemutató</vt:lpstr>
      <vt:lpstr>Az érettségire való jelentkezés folyamata a májusi vizsgákra</vt:lpstr>
      <vt:lpstr>Személyes beiratkozáshoz szükséges dokumentumok</vt:lpstr>
      <vt:lpstr>A helyszínen kitöltendő dokumentumok</vt:lpstr>
      <vt:lpstr>Tanulói jogviszonnyal nem rendelkezők vizsgadíja</vt:lpstr>
      <vt:lpstr>Eredményes felkészülést!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Előrehozott érettségi vizsga</dc:title>
  <dc:creator>Veizer Valéria</dc:creator>
  <cp:lastModifiedBy>Microsoft-fiók</cp:lastModifiedBy>
  <cp:revision>109</cp:revision>
  <dcterms:created xsi:type="dcterms:W3CDTF">2016-01-05T22:16:10Z</dcterms:created>
  <dcterms:modified xsi:type="dcterms:W3CDTF">2024-08-18T12:52:36Z</dcterms:modified>
</cp:coreProperties>
</file>