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70" r:id="rId7"/>
    <p:sldId id="265" r:id="rId8"/>
    <p:sldId id="274" r:id="rId9"/>
    <p:sldId id="273" r:id="rId10"/>
    <p:sldId id="307" r:id="rId11"/>
    <p:sldId id="271" r:id="rId12"/>
    <p:sldId id="266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AEE6-6870-458F-B926-606889FAC3A2}" type="datetimeFigureOut">
              <a:rPr lang="hu-HU" smtClean="0"/>
              <a:pPr/>
              <a:t>2025. 08. 18.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C2FA-4002-46C7-8CD7-7240C5D6EE1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kozoktatas/erettsegi/2025/vizsgaidopontok_2025oktnov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zGZpEiiHAgTLb9K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303020" y="164592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hu-H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Érettségi vizsga 2025. </a:t>
            </a:r>
            <a:r>
              <a:rPr lang="hu-H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őszi vizsgaidőszak</a:t>
            </a:r>
            <a:endParaRPr lang="hu-H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001" y="2636912"/>
            <a:ext cx="44148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8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„Pánik” kérdések az adategyeztetésnél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11256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Lejárt /le fog járni a személyim…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meglévő számát kell beírni, ha kész az új, majd az KH (Kormányhivatal) engedélyével módosíthatjuk a szoftverben.</a:t>
            </a:r>
          </a:p>
          <a:p>
            <a:r>
              <a:rPr lang="hu-HU" dirty="0" smtClean="0"/>
              <a:t>Nem úgy írom a nevem / anyának nem is az a neve…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Csak a hivatalos dokumentum alapján írhatjuk be az adatokat. El kell intézni a hivatalban a módosítást, ha kész az új dokumentum, KH engedéllyel tudjuk módosítani.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Ellenőrzött, helyes, aláírt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jelentkezési lap és egyéb, fent felsorolt dokumentumok végső leadási határideje: 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SZEPTEMBER 5.</a:t>
            </a: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Változtatni a vizsgák szintjén, mentességi kérelmet beadni később már nem lehet!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Tehát a jelentkezéshez le kell adni: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5851" y="1268760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Pontosan kitöltött, megfelelően aláírt jelentkezési lap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Előrehozott érettségi törzslap kivonata</a:t>
            </a:r>
          </a:p>
          <a:p>
            <a:pPr>
              <a:buNone/>
            </a:pPr>
            <a:r>
              <a:rPr lang="hu-H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Mentesség igénylése esetén: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Érvényes szakértői vélemény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Mentességre vonatkozó írásos kérelem</a:t>
            </a:r>
          </a:p>
          <a:p>
            <a:pPr algn="ctr">
              <a:buNone/>
            </a:pPr>
            <a:r>
              <a:rPr lang="hu-H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Határidő: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2025. SZEPTEMBER 5.</a:t>
            </a:r>
            <a:endParaRPr lang="hu-H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dokumentumokat </a:t>
            </a:r>
            <a:r>
              <a:rPr lang="hu-H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az Osztályfőnökök </a:t>
            </a:r>
            <a:r>
              <a:rPr lang="hu-H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gyűjtik</a:t>
            </a:r>
          </a:p>
          <a:p>
            <a:pPr algn="ctr">
              <a:buNone/>
            </a:pP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Külsős jelentkezők esetén kérjük az időpont egyeztetést a 28/400-611 telefonszámon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Jó felkészülést és eredményes vizsgát mindenkinek!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095" y="1901031"/>
            <a:ext cx="533781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0034" y="418682"/>
            <a:ext cx="3682085" cy="6604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1" y="1270003"/>
            <a:ext cx="8434831" cy="511070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érettségi fajtái:  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rendes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(R)                             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szintemelő 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(SZE)  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Előrehozott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javító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(J)                              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pótló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érettségi szintjei: 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közép 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(K)                                 </a:t>
            </a:r>
            <a:endParaRPr lang="hu-H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emelt 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Vizsgarészek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írásbeli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(I)                      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szóbeli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(SZ)                      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gyakorlati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GY)</a:t>
            </a:r>
          </a:p>
          <a:p>
            <a:pPr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Érettségi minősítése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Közép szinten: </a:t>
            </a:r>
          </a:p>
          <a:p>
            <a:pPr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25-39%  elégséges (2)</a:t>
            </a:r>
          </a:p>
          <a:p>
            <a:pPr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40-59% közepes (3)</a:t>
            </a:r>
          </a:p>
          <a:p>
            <a:pPr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60-79%   jó (4)</a:t>
            </a:r>
          </a:p>
          <a:p>
            <a:pPr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80-100% jeles </a:t>
            </a: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Emelt szinten:  </a:t>
            </a:r>
          </a:p>
          <a:p>
            <a:pPr>
              <a:buNone/>
            </a:pP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25-32% elégséges  (2)</a:t>
            </a:r>
          </a:p>
          <a:p>
            <a:pPr>
              <a:buNone/>
            </a:pP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33-46% közepes (3) </a:t>
            </a:r>
          </a:p>
          <a:p>
            <a:pPr>
              <a:buNone/>
            </a:pPr>
            <a:r>
              <a:rPr lang="hu-HU" sz="3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47-59%  jó (4);</a:t>
            </a:r>
          </a:p>
          <a:p>
            <a:pPr>
              <a:buNone/>
            </a:pPr>
            <a:r>
              <a:rPr lang="hu-HU" sz="3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60-100% jeles (5)           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40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hu-HU" dirty="0" smtClean="0"/>
              <a:t>Az érettségi vizsga díja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érettségi bizonyítvány megszerzéséig </a:t>
            </a: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ingyenes.</a:t>
            </a:r>
          </a:p>
          <a:p>
            <a:pPr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bizonyítvány megszerzése után az ismétlő, szintemelő, ill. újabb tantárgyból tett vizsgákért fizetni kell!</a:t>
            </a:r>
          </a:p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Közép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: a mindenkori minimálbér 15%-a (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2025-ben </a:t>
            </a: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44000Ft </a:t>
            </a:r>
            <a:r>
              <a:rPr lang="hu-HU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tantárgyanként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Emelt: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mindenkori minimálbér 25%-a (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2025-ben </a:t>
            </a:r>
            <a:r>
              <a:rPr lang="hu-H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73000Ft </a:t>
            </a:r>
            <a:r>
              <a:rPr lang="hu-HU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tantárgyanként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(jövőre több lesz…)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érettségi vizsgák helyszíne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hu-H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Írásbelik helyszíne: 	</a:t>
            </a:r>
          </a:p>
          <a:p>
            <a:pPr marL="0" indent="0">
              <a:buNone/>
            </a:pPr>
            <a:r>
              <a:rPr lang="hu-H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KÖZÉP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–	EGA        	</a:t>
            </a:r>
          </a:p>
          <a:p>
            <a:pPr marL="0" indent="0">
              <a:buNone/>
            </a:pPr>
            <a:r>
              <a:rPr lang="hu-HU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hu-HU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3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EMELT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–behívó  alapján </a:t>
            </a:r>
            <a:r>
              <a:rPr lang="hu-H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hu-H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behívót vinni kell!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916832"/>
            <a:ext cx="31718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28016"/>
            <a:ext cx="8784976" cy="841248"/>
          </a:xfrm>
        </p:spPr>
        <p:txBody>
          <a:bodyPr>
            <a:noAutofit/>
          </a:bodyPr>
          <a:lstStyle/>
          <a:p>
            <a:r>
              <a:rPr lang="hu-HU" sz="3600" dirty="0" smtClean="0"/>
              <a:t>Az </a:t>
            </a:r>
            <a:r>
              <a:rPr lang="hu-HU" sz="3600" dirty="0" smtClean="0">
                <a:solidFill>
                  <a:srgbClr val="FF0000"/>
                </a:solidFill>
              </a:rPr>
              <a:t>írásbeli</a:t>
            </a:r>
            <a:r>
              <a:rPr lang="hu-HU" sz="3600" dirty="0" smtClean="0"/>
              <a:t> érettségi vizsgák időpontjai: 2025.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69264"/>
            <a:ext cx="9144000" cy="588873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hu-HU" sz="3400" u="sng" dirty="0" smtClean="0">
                <a:hlinkClick r:id="rId2"/>
              </a:rPr>
              <a:t>Összes vizsga:</a:t>
            </a:r>
          </a:p>
          <a:p>
            <a:pPr marL="0" indent="0">
              <a:buNone/>
            </a:pPr>
            <a:r>
              <a:rPr lang="hu-HU" sz="3400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hu-HU" sz="34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hu-HU" sz="3400" dirty="0" smtClean="0">
                <a:solidFill>
                  <a:srgbClr val="C00000"/>
                </a:solidFill>
                <a:hlinkClick r:id="rId2"/>
              </a:rPr>
              <a:t>www.oktatas.hu/pub_bin/dload/kozoktatas/erettsegi/2025/vizsgaidopontok_2025oktnov.pdf</a:t>
            </a:r>
            <a:endParaRPr lang="hu-HU" sz="3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3400" dirty="0" smtClean="0"/>
              <a:t>A legnépszerűbbek: </a:t>
            </a:r>
          </a:p>
          <a:p>
            <a:r>
              <a:rPr lang="hu-HU" sz="3400" dirty="0" smtClean="0">
                <a:solidFill>
                  <a:srgbClr val="C00000"/>
                </a:solidFill>
              </a:rPr>
              <a:t>Angol: október 16. 8.00</a:t>
            </a:r>
          </a:p>
          <a:p>
            <a:r>
              <a:rPr lang="hu-HU" sz="3400" dirty="0" smtClean="0">
                <a:solidFill>
                  <a:srgbClr val="C00000"/>
                </a:solidFill>
              </a:rPr>
              <a:t>Német: október 20. 8.00</a:t>
            </a:r>
            <a:endParaRPr lang="hu-HU" sz="3400" dirty="0" smtClean="0">
              <a:solidFill>
                <a:srgbClr val="C00000"/>
              </a:solidFill>
            </a:endParaRPr>
          </a:p>
          <a:p>
            <a:r>
              <a:rPr lang="hu-HU" sz="3400" dirty="0" smtClean="0">
                <a:solidFill>
                  <a:srgbClr val="C00000"/>
                </a:solidFill>
              </a:rPr>
              <a:t>Földrajz: október 13. 14.00</a:t>
            </a:r>
          </a:p>
          <a:p>
            <a:r>
              <a:rPr lang="hu-HU" sz="3400" dirty="0" err="1" smtClean="0">
                <a:solidFill>
                  <a:srgbClr val="C00000"/>
                </a:solidFill>
              </a:rPr>
              <a:t>Dugitális</a:t>
            </a:r>
            <a:r>
              <a:rPr lang="hu-HU" sz="3400" dirty="0" smtClean="0">
                <a:solidFill>
                  <a:srgbClr val="C00000"/>
                </a:solidFill>
              </a:rPr>
              <a:t> kultúra: október 21. 8.00</a:t>
            </a:r>
            <a:endParaRPr lang="hu-HU" sz="3400" dirty="0" smtClean="0">
              <a:solidFill>
                <a:srgbClr val="C00000"/>
              </a:solidFill>
            </a:endParaRPr>
          </a:p>
          <a:p>
            <a:endParaRPr lang="hu-HU" sz="3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jelentkezés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692696"/>
            <a:ext cx="9001000" cy="616530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Előzetes Adategyeztetés – online kérdőíven </a:t>
            </a: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augusztus 21-26. között (külsős vizsgázóknak lehetőség szerint szeptember 2-ig)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i="1" u="sng" dirty="0">
                <a:latin typeface="Times New Roman" pitchFamily="18" charset="0"/>
                <a:cs typeface="Times New Roman" pitchFamily="18" charset="0"/>
              </a:rPr>
              <a:t>kérdőív </a:t>
            </a:r>
            <a:r>
              <a:rPr lang="hu-HU" sz="2400" i="1" u="sng" dirty="0" smtClean="0">
                <a:latin typeface="Times New Roman" pitchFamily="18" charset="0"/>
                <a:cs typeface="Times New Roman" pitchFamily="18" charset="0"/>
              </a:rPr>
              <a:t>linkje</a:t>
            </a:r>
            <a:r>
              <a:rPr lang="hu-HU" sz="2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hu-HU" sz="2400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forms.gle/AzGZpEiiHAgTLb9K8</a:t>
            </a:r>
            <a:r>
              <a:rPr lang="hu-H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Teamsen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10. és 11.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évfolyam csoportban lesz feltöltve.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u="sng" dirty="0" smtClean="0">
                <a:latin typeface="Times New Roman" pitchFamily="18" charset="0"/>
                <a:cs typeface="Times New Roman" pitchFamily="18" charset="0"/>
              </a:rPr>
              <a:t>hivatalos dokumentumoknak megfelelően kell kitölteni!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Határidő: </a:t>
            </a:r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augusztus 26. (kedd </a:t>
            </a:r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este 20 óra)</a:t>
            </a:r>
            <a:endParaRPr lang="hu-H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Kérjük, hogy a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személyes adatok kezelésére vonatkozó tájékoztató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 szíveskedjenek elolvasni, ui. ennek tudomásul vételéről nyilatkozni kell.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 alapján elkészítjük az elektronikus jelentkezést, amiből elkészítjük a papír alapú jelentkezési lapot, amit az osztályfőnök fog kiosztani 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szeptember 1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-én</a:t>
            </a:r>
            <a:r>
              <a:rPr lang="hu-H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osztályfőnöki órán.</a:t>
            </a:r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52064"/>
            <a:ext cx="9001000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Az elektronikus rendszerből nyomtatott jelentkezési lap ellenőrzése </a:t>
            </a:r>
            <a:endParaRPr lang="hu-H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átnézni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betűről betűre, az esetleges hibákat egyértelműen javítani,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aláírni, aláíratni a szülővel (ha a jelentkező még nem töltötte be a 18. évet),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csatolni hozzá az előrehozott érettségi törzslapkivonatát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Ellenőrzés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után ezt </a:t>
            </a:r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nap múlva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kérjük leadni az osztályfőnöknek.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Szükség esetén (szint vagy tantárgy módosítása)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szeptember 5. 12.00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óráig lesz lehetőség, de ekkorra a szülő által is aláírt verziót kell leadni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jelentkezési lap hátoldalán az adatkezelési tájékoztató tudomásul vételéről kell nyilatkozni.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9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csatolmányok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600200"/>
            <a:ext cx="90010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Esetleges </a:t>
            </a:r>
            <a:r>
              <a:rPr lang="hu-H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mentességi kérelem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esetén csatolni kell:</a:t>
            </a:r>
          </a:p>
          <a:p>
            <a:pPr marL="0" indent="0"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az érvényes szakértői véleményt</a:t>
            </a:r>
          </a:p>
          <a:p>
            <a:pPr>
              <a:buFontTx/>
              <a:buChar char="-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Írásos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kérelmet (kiskorú tanuló esetén a szülő, nagykorú tanuló esetén a tanuló írja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megfelelő az évközi, az őszi időszakra leadott!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vizsgaidőszakra külön kell kérelmezni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ezt továbbítanunk kell a kormányhivatalnak.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Beadási határidő: lehetőség szerint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szeptember 1.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osztályfőnökin az </a:t>
            </a:r>
            <a:r>
              <a:rPr lang="hu-H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ofőnek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legkésőbb a nyomtatott jelentkezési lap leadásával egy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időben (szept.5.)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668</Words>
  <Application>Microsoft Office PowerPoint</Application>
  <PresentationFormat>Diavetítés a képernyőre (4:3 oldalarány)</PresentationFormat>
  <Paragraphs>91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Office-téma</vt:lpstr>
      <vt:lpstr>PowerPoint bemutató</vt:lpstr>
      <vt:lpstr>Alapfogalmak</vt:lpstr>
      <vt:lpstr>Érettségi minősítése</vt:lpstr>
      <vt:lpstr>Az érettségi vizsga díja</vt:lpstr>
      <vt:lpstr>Az érettségi vizsgák helyszíne</vt:lpstr>
      <vt:lpstr>Az írásbeli érettségi vizsgák időpontjai: 2025.</vt:lpstr>
      <vt:lpstr>A jelentkezés folyamata</vt:lpstr>
      <vt:lpstr>PowerPoint bemutató</vt:lpstr>
      <vt:lpstr>Egyéb csatolmányok</vt:lpstr>
      <vt:lpstr>„Pánik” kérdések az adategyeztetésnél</vt:lpstr>
      <vt:lpstr>PowerPoint bemutató</vt:lpstr>
      <vt:lpstr>Tehát a jelentkezéshez le kell adni:</vt:lpstr>
      <vt:lpstr>Jó felkészülést és eredményes vizsgát mindenkinek!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2018.</dc:title>
  <dc:creator>admin</dc:creator>
  <cp:lastModifiedBy>Microsoft-fiók</cp:lastModifiedBy>
  <cp:revision>73</cp:revision>
  <dcterms:created xsi:type="dcterms:W3CDTF">2019-11-25T09:59:46Z</dcterms:created>
  <dcterms:modified xsi:type="dcterms:W3CDTF">2025-08-18T08:53:48Z</dcterms:modified>
</cp:coreProperties>
</file>