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9" r:id="rId6"/>
    <p:sldId id="261" r:id="rId7"/>
    <p:sldId id="262" r:id="rId8"/>
    <p:sldId id="263" r:id="rId9"/>
    <p:sldId id="270" r:id="rId10"/>
    <p:sldId id="264" r:id="rId11"/>
    <p:sldId id="265" r:id="rId12"/>
    <p:sldId id="274" r:id="rId13"/>
    <p:sldId id="273" r:id="rId14"/>
    <p:sldId id="271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10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AEE6-6870-458F-B926-606889FAC3A2}" type="datetimeFigureOut">
              <a:rPr lang="hu-HU" smtClean="0"/>
              <a:pPr/>
              <a:t>2022. 01. 03.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C2FA-4002-46C7-8CD7-7240C5D6EE1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AEE6-6870-458F-B926-606889FAC3A2}" type="datetimeFigureOut">
              <a:rPr lang="hu-HU" smtClean="0"/>
              <a:pPr/>
              <a:t>2022. 01. 03.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C2FA-4002-46C7-8CD7-7240C5D6EE1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AEE6-6870-458F-B926-606889FAC3A2}" type="datetimeFigureOut">
              <a:rPr lang="hu-HU" smtClean="0"/>
              <a:pPr/>
              <a:t>2022. 01. 03.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C2FA-4002-46C7-8CD7-7240C5D6EE1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AEE6-6870-458F-B926-606889FAC3A2}" type="datetimeFigureOut">
              <a:rPr lang="hu-HU" smtClean="0"/>
              <a:pPr/>
              <a:t>2022. 01. 03.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C2FA-4002-46C7-8CD7-7240C5D6EE1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AEE6-6870-458F-B926-606889FAC3A2}" type="datetimeFigureOut">
              <a:rPr lang="hu-HU" smtClean="0"/>
              <a:pPr/>
              <a:t>2022. 01. 03.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C2FA-4002-46C7-8CD7-7240C5D6EE1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AEE6-6870-458F-B926-606889FAC3A2}" type="datetimeFigureOut">
              <a:rPr lang="hu-HU" smtClean="0"/>
              <a:pPr/>
              <a:t>2022. 01. 03.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C2FA-4002-46C7-8CD7-7240C5D6EE1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AEE6-6870-458F-B926-606889FAC3A2}" type="datetimeFigureOut">
              <a:rPr lang="hu-HU" smtClean="0"/>
              <a:pPr/>
              <a:t>2022. 01. 03.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C2FA-4002-46C7-8CD7-7240C5D6EE1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AEE6-6870-458F-B926-606889FAC3A2}" type="datetimeFigureOut">
              <a:rPr lang="hu-HU" smtClean="0"/>
              <a:pPr/>
              <a:t>2022. 01. 03.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C2FA-4002-46C7-8CD7-7240C5D6EE1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AEE6-6870-458F-B926-606889FAC3A2}" type="datetimeFigureOut">
              <a:rPr lang="hu-HU" smtClean="0"/>
              <a:pPr/>
              <a:t>2022. 01. 03.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C2FA-4002-46C7-8CD7-7240C5D6EE1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AEE6-6870-458F-B926-606889FAC3A2}" type="datetimeFigureOut">
              <a:rPr lang="hu-HU" smtClean="0"/>
              <a:pPr/>
              <a:t>2022. 01. 03.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C2FA-4002-46C7-8CD7-7240C5D6EE1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AEE6-6870-458F-B926-606889FAC3A2}" type="datetimeFigureOut">
              <a:rPr lang="hu-HU" smtClean="0"/>
              <a:pPr/>
              <a:t>2022. 01. 03.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C2FA-4002-46C7-8CD7-7240C5D6EE1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FAEE6-6870-458F-B926-606889FAC3A2}" type="datetimeFigureOut">
              <a:rPr lang="hu-HU" smtClean="0"/>
              <a:pPr/>
              <a:t>2022. 01. 03.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8C2FA-4002-46C7-8CD7-7240C5D6EE17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mtClean="0"/>
              <a:t>ÉRETTSÉGI 2018.</a:t>
            </a:r>
            <a:endParaRPr lang="hu-HU" dirty="0"/>
          </a:p>
        </p:txBody>
      </p:sp>
      <p:sp>
        <p:nvSpPr>
          <p:cNvPr id="6" name="Alcím 5"/>
          <p:cNvSpPr>
            <a:spLocks noGrp="1"/>
          </p:cNvSpPr>
          <p:nvPr>
            <p:ph type="subTitle" idx="1"/>
          </p:nvPr>
        </p:nvSpPr>
        <p:spPr>
          <a:xfrm>
            <a:off x="1303020" y="164592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hu-HU" sz="6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Érettségi vizsga 2022. </a:t>
            </a:r>
            <a:endParaRPr lang="hu-HU" sz="6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4581" y="2051369"/>
            <a:ext cx="4414838" cy="357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3188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</a:t>
            </a:r>
            <a:r>
              <a:rPr lang="hu-HU" dirty="0" smtClean="0">
                <a:solidFill>
                  <a:srgbClr val="FF0000"/>
                </a:solidFill>
              </a:rPr>
              <a:t>szóbeli </a:t>
            </a:r>
            <a:r>
              <a:rPr lang="hu-HU" dirty="0" smtClean="0"/>
              <a:t>érettségi vizsgák helyszíne és időpontjai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1556792"/>
            <a:ext cx="8856984" cy="518457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hu-HU" sz="3600" dirty="0" smtClean="0">
                <a:solidFill>
                  <a:srgbClr val="C00000"/>
                </a:solidFill>
              </a:rPr>
              <a:t>Emelt: </a:t>
            </a:r>
            <a:r>
              <a:rPr lang="hu-HU" sz="3600" dirty="0" smtClean="0"/>
              <a:t>június 1-9. (szombaton is lehet!) a behívón megjelölt helyszínen és időpontban! </a:t>
            </a:r>
          </a:p>
          <a:p>
            <a:pPr>
              <a:buNone/>
            </a:pPr>
            <a:r>
              <a:rPr lang="hu-HU" sz="3600" dirty="0" smtClean="0">
                <a:solidFill>
                  <a:srgbClr val="FF0000"/>
                </a:solidFill>
              </a:rPr>
              <a:t>			A behívót vinni kell!</a:t>
            </a:r>
          </a:p>
          <a:p>
            <a:pPr>
              <a:buNone/>
            </a:pPr>
            <a:r>
              <a:rPr lang="hu-HU" sz="3600" dirty="0" smtClean="0">
                <a:solidFill>
                  <a:srgbClr val="003300"/>
                </a:solidFill>
              </a:rPr>
              <a:t>Közép: június 13-24. EGA (beosztás március elején)</a:t>
            </a:r>
          </a:p>
          <a:p>
            <a:pPr>
              <a:buNone/>
            </a:pPr>
            <a:endParaRPr lang="hu-HU" dirty="0" smtClean="0">
              <a:solidFill>
                <a:srgbClr val="003300"/>
              </a:solidFill>
            </a:endParaRPr>
          </a:p>
          <a:p>
            <a:pPr>
              <a:buNone/>
            </a:pPr>
            <a:endParaRPr lang="hu-HU" dirty="0">
              <a:solidFill>
                <a:srgbClr val="003300"/>
              </a:solidFill>
            </a:endParaRPr>
          </a:p>
          <a:p>
            <a:pPr algn="just">
              <a:buNone/>
            </a:pPr>
            <a:r>
              <a:rPr lang="hu-HU" dirty="0" smtClean="0">
                <a:solidFill>
                  <a:srgbClr val="FF0000"/>
                </a:solidFill>
              </a:rPr>
              <a:t>Mind az írásbeli, mind a szóbeli vizsgán személyi igazolvánnyal kell igazolni a vizsgázó személyazonosságát! </a:t>
            </a:r>
          </a:p>
          <a:p>
            <a:pPr>
              <a:buNone/>
            </a:pPr>
            <a:endParaRPr lang="hu-H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/>
          <a:lstStyle/>
          <a:p>
            <a:r>
              <a:rPr lang="hu-HU" dirty="0" smtClean="0"/>
              <a:t>A jelentkezés folyamata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5544616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buAutoNum type="arabicPeriod"/>
            </a:pPr>
            <a:r>
              <a:rPr lang="hu-H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Adategyeztető </a:t>
            </a:r>
            <a:r>
              <a:rPr lang="hu-H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lap </a:t>
            </a:r>
            <a:r>
              <a:rPr lang="hu-H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kitöltése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Az </a:t>
            </a: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adatlapot a tájékoztató végén megkapjátok.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Ezt a lapot NYOMTATOTT betűkkel kitöltve legkésőbb január 21. 12.00-ig (péntek) le kell adni az osztályfőnöknek. Kérjük, hogy a személyes </a:t>
            </a: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adatok kezelésére vonatkozó </a:t>
            </a: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tájékoztatót szíveskedjenek elolvasni, ui. ennek tudomásul vételéről nyilatkozni kell.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u-HU" sz="2400" dirty="0"/>
              <a:t>https://</a:t>
            </a:r>
            <a:r>
              <a:rPr lang="hu-HU" sz="2400" dirty="0" smtClean="0"/>
              <a:t>www.oktatas.hu/pub_bin/dload/kozoktatas/erettsegi/Erettsegi_adatvedelmi_tajekoztato_honlapra.pdf)</a:t>
            </a:r>
            <a:endParaRPr lang="hu-HU" sz="2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hu-HU" sz="2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Ez </a:t>
            </a: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alapján elkészítjük az elektronikus jelentkezést, amit </a:t>
            </a: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legkésőbb január 31-én </a:t>
            </a: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kioszt az osztályfőnök.</a:t>
            </a:r>
            <a:endParaRPr lang="hu-H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08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52064"/>
            <a:ext cx="8928992" cy="6552728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Az elektronikus rendszerből nyomtatott jelentkezési lap ellenőrzése </a:t>
            </a:r>
            <a:endParaRPr lang="hu-H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átnézni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betűről betűre, az esetleges hibákat egyértelműen javítani,</a:t>
            </a:r>
          </a:p>
          <a:p>
            <a:pPr>
              <a:spcBef>
                <a:spcPts val="0"/>
              </a:spcBef>
            </a:pPr>
            <a:r>
              <a:rPr lang="hu-HU" dirty="0">
                <a:latin typeface="Times New Roman" pitchFamily="18" charset="0"/>
                <a:cs typeface="Times New Roman" pitchFamily="18" charset="0"/>
              </a:rPr>
              <a:t>aláírni, aláíratni a szülővel (ha a jelentkező még nem töltötte be a 18. évet), </a:t>
            </a:r>
          </a:p>
          <a:p>
            <a:pPr>
              <a:spcBef>
                <a:spcPts val="0"/>
              </a:spcBef>
            </a:pPr>
            <a:r>
              <a:rPr lang="hu-HU" dirty="0">
                <a:latin typeface="Times New Roman" pitchFamily="18" charset="0"/>
                <a:cs typeface="Times New Roman" pitchFamily="18" charset="0"/>
              </a:rPr>
              <a:t>csatolni hozzá az előrehozott érettségi törzslapkivonatát</a:t>
            </a:r>
          </a:p>
          <a:p>
            <a:pPr>
              <a:spcBef>
                <a:spcPts val="0"/>
              </a:spcBef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Ellenőrzés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után ezt </a:t>
            </a:r>
            <a:r>
              <a:rPr lang="hu-H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február </a:t>
            </a:r>
            <a:r>
              <a:rPr lang="hu-H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hu-H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-ig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kérjük leadni.</a:t>
            </a:r>
          </a:p>
          <a:p>
            <a:pPr>
              <a:spcBef>
                <a:spcPts val="0"/>
              </a:spcBef>
            </a:pPr>
            <a:r>
              <a:rPr lang="hu-HU" dirty="0">
                <a:latin typeface="Times New Roman" pitchFamily="18" charset="0"/>
                <a:cs typeface="Times New Roman" pitchFamily="18" charset="0"/>
              </a:rPr>
              <a:t> Szükség esetén (szint vagy tantárgy módosítása) február 15. 12.00 óráig lesz lehetőség, de ekkorra a szülő által is aláírt verziót kell leadni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spcBef>
                <a:spcPts val="0"/>
              </a:spcBef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 jelentkezési lap hátoldalán az adatkezelési tájékoztató tudomásul vételéről kell nyilatkozni.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29915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Egyéb csatolmányok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Esetleges </a:t>
            </a:r>
            <a:r>
              <a:rPr lang="hu-H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mentességi kérelem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esetén csatolni kell:</a:t>
            </a:r>
          </a:p>
          <a:p>
            <a:pPr marL="0" indent="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az érvényes szakértői véleményt</a:t>
            </a:r>
          </a:p>
          <a:p>
            <a:pPr>
              <a:buFontTx/>
              <a:buChar char="-"/>
            </a:pP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Írásos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kérelmet (kiskorú tanuló esetén a szülő, nagykorú tanuló esetén a tanuló írja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Beküldési határidő: február </a:t>
            </a:r>
            <a:r>
              <a:rPr lang="hu-H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hu-H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12.00 óra</a:t>
            </a:r>
            <a:endParaRPr lang="hu-H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501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just">
              <a:buNone/>
            </a:pPr>
            <a:r>
              <a:rPr lang="hu-H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Ellenőrzött, helyes, aláírt </a:t>
            </a:r>
            <a:r>
              <a:rPr lang="hu-H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jelentkezési lap és egyéb, fent felsorolt dokumentumok végső leadási határideje: </a:t>
            </a:r>
          </a:p>
          <a:p>
            <a:pPr marL="0" indent="0" algn="ctr">
              <a:buNone/>
            </a:pPr>
            <a:r>
              <a:rPr lang="hu-H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FEBRUÁR 15.</a:t>
            </a:r>
            <a:endParaRPr lang="hu-HU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Változtatni a vizsgák szintjén, mentességi kérelmet beadni később már nem lehet!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Tehát a jelentkezéshez le kell adni: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hu-H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Pontosan kitöltött, megfelelően aláírt jelentkezési lap</a:t>
            </a:r>
          </a:p>
          <a:p>
            <a:pPr>
              <a:buFont typeface="Wingdings" pitchFamily="2" charset="2"/>
              <a:buChar char="ü"/>
            </a:pPr>
            <a:r>
              <a:rPr lang="hu-H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Előrehozott érettségi törzslap kivonata</a:t>
            </a:r>
          </a:p>
          <a:p>
            <a:pPr>
              <a:buNone/>
            </a:pPr>
            <a:r>
              <a:rPr lang="hu-HU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Mentesség igénylése esetén:</a:t>
            </a:r>
          </a:p>
          <a:p>
            <a:pPr>
              <a:buFont typeface="Wingdings" pitchFamily="2" charset="2"/>
              <a:buChar char="ü"/>
            </a:pPr>
            <a:r>
              <a:rPr lang="hu-H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Érvényes szakértői vélemény</a:t>
            </a:r>
          </a:p>
          <a:p>
            <a:pPr>
              <a:buFont typeface="Wingdings" pitchFamily="2" charset="2"/>
              <a:buChar char="ü"/>
            </a:pPr>
            <a:r>
              <a:rPr lang="hu-H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Mentességre vonatkozó írásos kérelem</a:t>
            </a:r>
          </a:p>
          <a:p>
            <a:pPr algn="ctr">
              <a:buNone/>
            </a:pPr>
            <a:r>
              <a:rPr lang="hu-HU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Határidő: </a:t>
            </a:r>
            <a:r>
              <a:rPr lang="hu-H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2021. február 15. </a:t>
            </a:r>
          </a:p>
          <a:p>
            <a:pPr algn="ctr">
              <a:buNone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 dokumentumokat </a:t>
            </a:r>
            <a:r>
              <a:rPr lang="hu-HU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az Osztályfőnökök gyűjtik, </a:t>
            </a:r>
            <a:endParaRPr lang="hu-HU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36626" y="0"/>
            <a:ext cx="8229600" cy="1143000"/>
          </a:xfrm>
        </p:spPr>
        <p:txBody>
          <a:bodyPr/>
          <a:lstStyle/>
          <a:p>
            <a:r>
              <a:rPr lang="hu-HU" dirty="0" smtClean="0"/>
              <a:t>Fontos!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24128"/>
            <a:ext cx="8229600" cy="54292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Az érettségi vizsgák akkor kezdhetők meg, </a:t>
            </a:r>
            <a:r>
              <a:rPr lang="hu-H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 tanuló eredményesen teljesítette a tanévet, továbbá </a:t>
            </a:r>
          </a:p>
          <a:p>
            <a:pPr>
              <a:buNone/>
            </a:pPr>
            <a:r>
              <a:rPr lang="hu-H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teljesítette az 50 órás közösségi szolgálatot!</a:t>
            </a:r>
          </a:p>
          <a:p>
            <a:pPr>
              <a:buNone/>
            </a:pPr>
            <a:r>
              <a:rPr lang="hu-HU" smtClean="0">
                <a:latin typeface="Times New Roman" pitchFamily="18" charset="0"/>
                <a:cs typeface="Times New Roman" pitchFamily="18" charset="0"/>
              </a:rPr>
              <a:t>    Ha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egy tárgyból nem teljesítette a követelményeket, akkor abból nem kezdheti meg az érettségi vizsgát. (a többiből igen) </a:t>
            </a:r>
          </a:p>
          <a:p>
            <a:pPr algn="ctr">
              <a:buNone/>
            </a:pPr>
            <a:r>
              <a:rPr lang="hu-H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</a:t>
            </a:r>
          </a:p>
          <a:p>
            <a:pPr algn="ctr">
              <a:buNone/>
            </a:pPr>
            <a:r>
              <a:rPr lang="hu-H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 a javítóvizsgán (augusztus) megbukik, akkor az érettségi eredményei törlődnek!</a:t>
            </a:r>
            <a:endParaRPr lang="hu-H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Jó felkészülést és eredményes vizsgát mindenkinek!</a:t>
            </a:r>
            <a:endParaRPr lang="hu-H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3095" y="1901031"/>
            <a:ext cx="5337810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549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70034" y="418682"/>
            <a:ext cx="3682085" cy="6604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Alapfogalmak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8001" y="1270003"/>
            <a:ext cx="8434831" cy="5110703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Az </a:t>
            </a:r>
            <a:r>
              <a:rPr lang="hu-HU" b="1" dirty="0">
                <a:latin typeface="Times New Roman" pitchFamily="18" charset="0"/>
                <a:cs typeface="Times New Roman" pitchFamily="18" charset="0"/>
              </a:rPr>
              <a:t>érettségi fajtái:   </a:t>
            </a:r>
            <a:endParaRPr lang="hu-H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rendes  </a:t>
            </a:r>
            <a:r>
              <a:rPr lang="hu-H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(R)                              </a:t>
            </a:r>
            <a:endParaRPr lang="hu-H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u-H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szintemelő  </a:t>
            </a:r>
            <a:r>
              <a:rPr lang="hu-H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(SZE)   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                          </a:t>
            </a: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Előrehozott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javító 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(J)                               </a:t>
            </a: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pótló 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(P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0" indent="0">
              <a:buNone/>
            </a:pPr>
            <a:endParaRPr lang="hu-H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hu-HU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hu-H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Az </a:t>
            </a:r>
            <a:r>
              <a:rPr lang="hu-HU" b="1" dirty="0">
                <a:latin typeface="Times New Roman" pitchFamily="18" charset="0"/>
                <a:cs typeface="Times New Roman" pitchFamily="18" charset="0"/>
              </a:rPr>
              <a:t>érettségi szintjei:  </a:t>
            </a:r>
            <a:endParaRPr lang="hu-H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közép  </a:t>
            </a:r>
            <a:r>
              <a:rPr lang="hu-H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(K)                                 </a:t>
            </a:r>
            <a:endParaRPr lang="hu-H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u-H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emelt  </a:t>
            </a:r>
            <a:r>
              <a:rPr lang="hu-H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(E) </a:t>
            </a:r>
            <a:r>
              <a:rPr lang="hu-H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Vizsgarészek</a:t>
            </a:r>
            <a:r>
              <a:rPr lang="hu-HU" b="1" dirty="0">
                <a:latin typeface="Times New Roman" pitchFamily="18" charset="0"/>
                <a:cs typeface="Times New Roman" pitchFamily="18" charset="0"/>
              </a:rPr>
              <a:t>:  </a:t>
            </a:r>
            <a:endParaRPr lang="hu-H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írásbeli 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(I)                       </a:t>
            </a: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szóbeli 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(SZ)                       </a:t>
            </a: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gyakorlati 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GY)</a:t>
            </a:r>
          </a:p>
          <a:p>
            <a:pPr>
              <a:buNone/>
            </a:pP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05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0"/>
            <a:ext cx="6447501" cy="767024"/>
          </a:xfrm>
        </p:spPr>
        <p:txBody>
          <a:bodyPr>
            <a:normAutofit fontScale="90000"/>
          </a:bodyPr>
          <a:lstStyle/>
          <a:p>
            <a:r>
              <a:rPr lang="hu-HU" dirty="0"/>
              <a:t>Az érettségi vizsga tantárgyai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692696"/>
            <a:ext cx="8856984" cy="61653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Kötelező</a:t>
            </a:r>
            <a:r>
              <a:rPr lang="hu-HU" sz="26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magyar nyelv és irodalom, matematika, történelem, </a:t>
            </a:r>
            <a:r>
              <a:rPr lang="hu-HU" sz="2600" dirty="0">
                <a:latin typeface="Times New Roman" pitchFamily="18" charset="0"/>
                <a:cs typeface="Times New Roman" pitchFamily="18" charset="0"/>
              </a:rPr>
              <a:t>idegen nyelv </a:t>
            </a:r>
            <a:endParaRPr lang="hu-H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u-HU" sz="2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Kötelezően választható (5. tárgy): </a:t>
            </a:r>
          </a:p>
          <a:p>
            <a:pPr marL="0" indent="0">
              <a:buNone/>
            </a:pPr>
            <a:r>
              <a:rPr lang="hu-HU" sz="2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bármely tantárgy, melyből </a:t>
            </a:r>
            <a:r>
              <a:rPr lang="hu-HU" sz="2600" dirty="0">
                <a:latin typeface="Times New Roman" pitchFamily="18" charset="0"/>
                <a:cs typeface="Times New Roman" pitchFamily="18" charset="0"/>
              </a:rPr>
              <a:t>érettségi vizsga tehető 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és van </a:t>
            </a:r>
            <a:r>
              <a:rPr lang="hu-HU" sz="2600" dirty="0">
                <a:latin typeface="Times New Roman" pitchFamily="18" charset="0"/>
                <a:cs typeface="Times New Roman" pitchFamily="18" charset="0"/>
              </a:rPr>
              <a:t>belőle 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jegy </a:t>
            </a:r>
            <a:r>
              <a:rPr lang="hu-HU" sz="26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	középiskolai bizonyítványban (szerepel az iskola pedagógiai programjában és a tanuló teljesítette a követelményeket)</a:t>
            </a:r>
          </a:p>
          <a:p>
            <a:pPr>
              <a:buNone/>
            </a:pPr>
            <a:r>
              <a:rPr lang="hu-HU" sz="2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Szabadon választható (6., 7., … tárgy):  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	bármely </a:t>
            </a:r>
            <a:r>
              <a:rPr lang="hu-HU" sz="2600" dirty="0">
                <a:latin typeface="Times New Roman" pitchFamily="18" charset="0"/>
                <a:cs typeface="Times New Roman" pitchFamily="18" charset="0"/>
              </a:rPr>
              <a:t>tantárgy, 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melyből </a:t>
            </a:r>
            <a:r>
              <a:rPr lang="hu-HU" sz="2600" dirty="0">
                <a:latin typeface="Times New Roman" pitchFamily="18" charset="0"/>
                <a:cs typeface="Times New Roman" pitchFamily="18" charset="0"/>
              </a:rPr>
              <a:t>érettségi vizsga tehető 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és van </a:t>
            </a:r>
            <a:r>
              <a:rPr lang="hu-HU" sz="2600" dirty="0">
                <a:latin typeface="Times New Roman" pitchFamily="18" charset="0"/>
                <a:cs typeface="Times New Roman" pitchFamily="18" charset="0"/>
              </a:rPr>
              <a:t>belőle 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jegy </a:t>
            </a:r>
            <a:r>
              <a:rPr lang="hu-HU" sz="26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középiskolai bizonyítványban </a:t>
            </a:r>
          </a:p>
          <a:p>
            <a:pPr marL="0" indent="0">
              <a:buNone/>
            </a:pP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A 4 db </a:t>
            </a:r>
            <a:r>
              <a:rPr lang="hu-HU" sz="2600" dirty="0">
                <a:latin typeface="Times New Roman" pitchFamily="18" charset="0"/>
                <a:cs typeface="Times New Roman" pitchFamily="18" charset="0"/>
              </a:rPr>
              <a:t>kötelező és az 1db kötelezően választható, azaz </a:t>
            </a:r>
            <a:r>
              <a:rPr lang="hu-H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db </a:t>
            </a:r>
            <a:r>
              <a:rPr lang="hu-HU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sikeres vizsga után érettségi </a:t>
            </a:r>
            <a:r>
              <a:rPr lang="hu-H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bizonyítvány (érettségi végzettséget ad!)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! </a:t>
            </a:r>
          </a:p>
          <a:p>
            <a:pPr marL="0" indent="0">
              <a:buNone/>
            </a:pP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hu-HU" sz="2600" dirty="0">
                <a:latin typeface="Times New Roman" pitchFamily="18" charset="0"/>
                <a:cs typeface="Times New Roman" pitchFamily="18" charset="0"/>
              </a:rPr>
              <a:t>tetszőleges számú vizsga tehető… (6, 7, 8,…) </a:t>
            </a:r>
          </a:p>
        </p:txBody>
      </p:sp>
    </p:spTree>
    <p:extLst>
      <p:ext uri="{BB962C8B-B14F-4D97-AF65-F5344CB8AC3E}">
        <p14:creationId xmlns:p14="http://schemas.microsoft.com/office/powerpoint/2010/main" val="60394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Érettségi minősítése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Közép szinten: </a:t>
            </a:r>
          </a:p>
          <a:p>
            <a:pPr>
              <a:buNone/>
            </a:pPr>
            <a:r>
              <a:rPr lang="hu-HU" sz="3400" dirty="0" smtClean="0">
                <a:latin typeface="Times New Roman" pitchFamily="18" charset="0"/>
                <a:cs typeface="Times New Roman" pitchFamily="18" charset="0"/>
              </a:rPr>
              <a:t>25-39%  elégséges (2)</a:t>
            </a:r>
          </a:p>
          <a:p>
            <a:pPr>
              <a:buNone/>
            </a:pPr>
            <a:r>
              <a:rPr lang="hu-HU" sz="3400" dirty="0" smtClean="0">
                <a:latin typeface="Times New Roman" pitchFamily="18" charset="0"/>
                <a:cs typeface="Times New Roman" pitchFamily="18" charset="0"/>
              </a:rPr>
              <a:t> 40-59% közepes (3)</a:t>
            </a:r>
          </a:p>
          <a:p>
            <a:pPr>
              <a:buNone/>
            </a:pPr>
            <a:r>
              <a:rPr lang="hu-HU" sz="3400" dirty="0" smtClean="0">
                <a:latin typeface="Times New Roman" pitchFamily="18" charset="0"/>
                <a:cs typeface="Times New Roman" pitchFamily="18" charset="0"/>
              </a:rPr>
              <a:t> 60-79%   jó (4)</a:t>
            </a:r>
          </a:p>
          <a:p>
            <a:pPr>
              <a:buNone/>
            </a:pPr>
            <a:r>
              <a:rPr lang="hu-HU" sz="3400" dirty="0" smtClean="0">
                <a:latin typeface="Times New Roman" pitchFamily="18" charset="0"/>
                <a:cs typeface="Times New Roman" pitchFamily="18" charset="0"/>
              </a:rPr>
              <a:t> 80-100% jeles </a:t>
            </a:r>
            <a:r>
              <a:rPr lang="hu-HU" sz="3400" dirty="0">
                <a:latin typeface="Times New Roman" pitchFamily="18" charset="0"/>
                <a:cs typeface="Times New Roman" pitchFamily="18" charset="0"/>
              </a:rPr>
              <a:t>(5</a:t>
            </a:r>
            <a:r>
              <a:rPr lang="hu-HU" sz="34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Emelt szinten:  </a:t>
            </a:r>
          </a:p>
          <a:p>
            <a:pPr>
              <a:buNone/>
            </a:pPr>
            <a:r>
              <a:rPr lang="hu-HU" sz="3400" dirty="0">
                <a:latin typeface="Times New Roman" pitchFamily="18" charset="0"/>
                <a:cs typeface="Times New Roman" pitchFamily="18" charset="0"/>
              </a:rPr>
              <a:t>25-32% elégséges  (2)</a:t>
            </a:r>
          </a:p>
          <a:p>
            <a:pPr>
              <a:buNone/>
            </a:pPr>
            <a:r>
              <a:rPr lang="hu-HU" sz="3400" dirty="0">
                <a:latin typeface="Times New Roman" pitchFamily="18" charset="0"/>
                <a:cs typeface="Times New Roman" pitchFamily="18" charset="0"/>
              </a:rPr>
              <a:t>33-46% közepes (3) </a:t>
            </a:r>
          </a:p>
          <a:p>
            <a:pPr>
              <a:buNone/>
            </a:pPr>
            <a:r>
              <a:rPr lang="hu-HU" sz="3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47-59%  jó (4);</a:t>
            </a:r>
          </a:p>
          <a:p>
            <a:pPr>
              <a:buNone/>
            </a:pPr>
            <a:r>
              <a:rPr lang="hu-HU" sz="3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60-100% jeles (5)            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5406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908720"/>
          </a:xfrm>
        </p:spPr>
        <p:txBody>
          <a:bodyPr/>
          <a:lstStyle/>
          <a:p>
            <a:r>
              <a:rPr lang="hu-HU" dirty="0" smtClean="0"/>
              <a:t>Bizonyítvány, többletpont feltétele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832648"/>
          </a:xfrm>
        </p:spPr>
        <p:txBody>
          <a:bodyPr>
            <a:normAutofit fontScale="92500"/>
          </a:bodyPr>
          <a:lstStyle/>
          <a:p>
            <a:r>
              <a:rPr lang="hu-HU" sz="3600" dirty="0" smtClean="0">
                <a:latin typeface="Times New Roman" pitchFamily="18" charset="0"/>
                <a:cs typeface="Times New Roman" pitchFamily="18" charset="0"/>
              </a:rPr>
              <a:t>Az érettségi eredményességének, a bizonyítvány kiadásának feltétele, hogy </a:t>
            </a:r>
            <a:r>
              <a:rPr lang="hu-H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minden vizsgarészből legalább 12%-ot </a:t>
            </a:r>
            <a:r>
              <a:rPr lang="hu-HU" sz="3600" dirty="0" smtClean="0">
                <a:latin typeface="Times New Roman" pitchFamily="18" charset="0"/>
                <a:cs typeface="Times New Roman" pitchFamily="18" charset="0"/>
              </a:rPr>
              <a:t>kell teljesíteni! </a:t>
            </a:r>
          </a:p>
          <a:p>
            <a:r>
              <a:rPr lang="hu-HU" sz="3600" dirty="0" smtClean="0">
                <a:latin typeface="Times New Roman" pitchFamily="18" charset="0"/>
                <a:cs typeface="Times New Roman" pitchFamily="18" charset="0"/>
              </a:rPr>
              <a:t>Többletpont az emelt szintű érettségiért: ha az emelt legalább 45%, akkor </a:t>
            </a:r>
            <a:r>
              <a:rPr lang="hu-H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+50 felvételi pontot érhet</a:t>
            </a:r>
            <a:r>
              <a:rPr lang="hu-HU" sz="3600" dirty="0" smtClean="0">
                <a:latin typeface="Times New Roman" pitchFamily="18" charset="0"/>
                <a:cs typeface="Times New Roman" pitchFamily="18" charset="0"/>
              </a:rPr>
              <a:t>, ha </a:t>
            </a:r>
            <a:r>
              <a:rPr lang="hu-HU" sz="3600" b="1" dirty="0" smtClean="0">
                <a:latin typeface="Times New Roman" pitchFamily="18" charset="0"/>
                <a:cs typeface="Times New Roman" pitchFamily="18" charset="0"/>
              </a:rPr>
              <a:t>az adott tárgy felvételi tárgy</a:t>
            </a:r>
          </a:p>
          <a:p>
            <a:r>
              <a:rPr lang="hu-HU" sz="3600" dirty="0" smtClean="0">
                <a:latin typeface="Times New Roman" pitchFamily="18" charset="0"/>
                <a:cs typeface="Times New Roman" pitchFamily="18" charset="0"/>
              </a:rPr>
              <a:t>Bizonyos szakoknál, ahol mindegy miből van emelt, ott mindenképp ér +50 pontot</a:t>
            </a:r>
          </a:p>
          <a:p>
            <a:pPr>
              <a:buNone/>
            </a:pPr>
            <a:r>
              <a:rPr lang="hu-HU" sz="2600" dirty="0"/>
              <a:t>https://www.felvi.hu/pub_bin/dload/FFT_21A/tablazatok/FFT_2021A_1sz_tablazat.pdf</a:t>
            </a:r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/>
          <a:lstStyle/>
          <a:p>
            <a:r>
              <a:rPr lang="hu-HU" dirty="0" smtClean="0"/>
              <a:t>Az érettségi vizsga díja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56166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sz="3600" dirty="0" smtClean="0">
                <a:latin typeface="Times New Roman" pitchFamily="18" charset="0"/>
                <a:cs typeface="Times New Roman" pitchFamily="18" charset="0"/>
              </a:rPr>
              <a:t>Az érettségi bizonyítvány megszerzéséig </a:t>
            </a:r>
            <a:r>
              <a:rPr lang="hu-H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ingyenes.</a:t>
            </a:r>
          </a:p>
          <a:p>
            <a:pPr>
              <a:buNone/>
            </a:pPr>
            <a:r>
              <a:rPr lang="hu-HU" sz="3600" dirty="0" smtClean="0">
                <a:latin typeface="Times New Roman" pitchFamily="18" charset="0"/>
                <a:cs typeface="Times New Roman" pitchFamily="18" charset="0"/>
              </a:rPr>
              <a:t>A bizonyítvány megszerzése után az ismétlő, szintemelő, ill. újabb tantárgyból tett vizsgákért fizetni kell!</a:t>
            </a:r>
          </a:p>
          <a:p>
            <a:pPr>
              <a:buNone/>
            </a:pPr>
            <a:r>
              <a:rPr lang="hu-H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Közép</a:t>
            </a:r>
            <a:r>
              <a:rPr lang="hu-HU" sz="3600" dirty="0" smtClean="0">
                <a:latin typeface="Times New Roman" pitchFamily="18" charset="0"/>
                <a:cs typeface="Times New Roman" pitchFamily="18" charset="0"/>
              </a:rPr>
              <a:t>: a mindenkori minimálbér 15%-a (2022-ban </a:t>
            </a:r>
            <a:r>
              <a:rPr lang="hu-H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30000Ft </a:t>
            </a:r>
            <a:r>
              <a:rPr lang="hu-HU" sz="3600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tantárgyanként</a:t>
            </a:r>
            <a:r>
              <a:rPr lang="hu-HU" sz="3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hu-H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Emelt: </a:t>
            </a:r>
            <a:r>
              <a:rPr lang="hu-HU" sz="3600" dirty="0" smtClean="0">
                <a:latin typeface="Times New Roman" pitchFamily="18" charset="0"/>
                <a:cs typeface="Times New Roman" pitchFamily="18" charset="0"/>
              </a:rPr>
              <a:t>a mindenkori minimálbér 25%-a (2022-ben </a:t>
            </a:r>
            <a:r>
              <a:rPr lang="hu-H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hu-H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0000Ft </a:t>
            </a:r>
            <a:r>
              <a:rPr lang="hu-HU" sz="3600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tantárgyanként</a:t>
            </a:r>
            <a:r>
              <a:rPr lang="hu-HU" sz="3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hu-HU" sz="3600" dirty="0" smtClean="0">
                <a:latin typeface="Times New Roman" pitchFamily="18" charset="0"/>
                <a:cs typeface="Times New Roman" pitchFamily="18" charset="0"/>
              </a:rPr>
              <a:t>(jövőre több lesz…)</a:t>
            </a:r>
          </a:p>
          <a:p>
            <a:pPr>
              <a:buNone/>
            </a:pP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40463" cy="767024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Az érettségi és a felvételi kapcsolata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6021288"/>
          </a:xfrm>
        </p:spPr>
        <p:txBody>
          <a:bodyPr>
            <a:noAutofit/>
          </a:bodyPr>
          <a:lstStyle/>
          <a:p>
            <a:pPr algn="just"/>
            <a:r>
              <a:rPr lang="hu-HU" sz="2800" dirty="0">
                <a:latin typeface="Times New Roman" pitchFamily="18" charset="0"/>
                <a:cs typeface="Times New Roman" pitchFamily="18" charset="0"/>
              </a:rPr>
              <a:t>Érettségin nem kötelező természettudományos tantárgyat választani 5. kötelezően választandó vizsgatárgynak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Érettségizni </a:t>
            </a:r>
            <a:r>
              <a:rPr lang="hu-HU" sz="2800" dirty="0">
                <a:latin typeface="Times New Roman" pitchFamily="18" charset="0"/>
                <a:cs typeface="Times New Roman" pitchFamily="18" charset="0"/>
              </a:rPr>
              <a:t>kell minden olyan tantárgyból, amely a felvételihez szükséges. Így előfordulhat, hogy öt tantárgynál több érettségi vizsgatárgya lesz valakinek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Külön </a:t>
            </a:r>
            <a:r>
              <a:rPr lang="hu-HU" sz="2800" dirty="0">
                <a:latin typeface="Times New Roman" pitchFamily="18" charset="0"/>
                <a:cs typeface="Times New Roman" pitchFamily="18" charset="0"/>
              </a:rPr>
              <a:t>eljárásban, azaz más-más dokumentummal kell jelentkezni érettségire, illetve 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felvételire.</a:t>
            </a:r>
          </a:p>
          <a:p>
            <a:pPr algn="just"/>
            <a:r>
              <a:rPr lang="hu-H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Érettségire </a:t>
            </a:r>
            <a:r>
              <a:rPr lang="hu-H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papír alapú jelentkezési lapot kell </a:t>
            </a:r>
            <a:r>
              <a:rPr lang="hu-H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kitölteni.</a:t>
            </a:r>
          </a:p>
          <a:p>
            <a:pPr algn="just"/>
            <a:r>
              <a:rPr lang="hu-H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Felvételire jelentkezés </a:t>
            </a:r>
            <a:r>
              <a:rPr lang="hu-HU" sz="2800" dirty="0">
                <a:latin typeface="Times New Roman" pitchFamily="18" charset="0"/>
                <a:cs typeface="Times New Roman" pitchFamily="18" charset="0"/>
              </a:rPr>
              <a:t>csak elektronikusan lehetséges a </a:t>
            </a:r>
            <a:r>
              <a:rPr lang="hu-HU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felvi.hu</a:t>
            </a:r>
            <a:r>
              <a:rPr lang="hu-HU" sz="2800" dirty="0">
                <a:latin typeface="Times New Roman" pitchFamily="18" charset="0"/>
                <a:cs typeface="Times New Roman" pitchFamily="18" charset="0"/>
              </a:rPr>
              <a:t> oldal e-felvételi 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felületén. (ÜGYFÉLKAPU)</a:t>
            </a:r>
          </a:p>
          <a:p>
            <a:pPr algn="just"/>
            <a:r>
              <a:rPr lang="hu-HU" sz="28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indkettő </a:t>
            </a:r>
            <a:r>
              <a:rPr lang="hu-HU" sz="2800" dirty="0">
                <a:latin typeface="Times New Roman" pitchFamily="18" charset="0"/>
                <a:cs typeface="Times New Roman" pitchFamily="18" charset="0"/>
              </a:rPr>
              <a:t>végső benyújtási határideje: </a:t>
            </a:r>
            <a:endParaRPr lang="hu-H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hu-H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2022. </a:t>
            </a:r>
            <a:r>
              <a:rPr lang="hu-H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február </a:t>
            </a:r>
            <a:r>
              <a:rPr lang="hu-H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15. </a:t>
            </a:r>
            <a:endParaRPr lang="hu-H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32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 érettségi vizsgák helyszíne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hu-HU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Írásbelik helyszíne: 	</a:t>
            </a:r>
          </a:p>
          <a:p>
            <a:pPr marL="0" indent="0">
              <a:buNone/>
            </a:pPr>
            <a:r>
              <a:rPr lang="hu-HU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u-HU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u-HU" sz="3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KÖZÉP</a:t>
            </a:r>
            <a:r>
              <a:rPr lang="hu-HU" sz="3400" b="1" dirty="0" smtClean="0">
                <a:latin typeface="Times New Roman" pitchFamily="18" charset="0"/>
                <a:cs typeface="Times New Roman" pitchFamily="18" charset="0"/>
              </a:rPr>
              <a:t> –	EGA        	</a:t>
            </a:r>
          </a:p>
          <a:p>
            <a:pPr marL="0" indent="0">
              <a:buNone/>
            </a:pPr>
            <a:r>
              <a:rPr lang="hu-HU" sz="3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u-HU" sz="3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EMELT</a:t>
            </a:r>
            <a:r>
              <a:rPr lang="hu-HU" sz="3400" b="1" dirty="0" smtClean="0">
                <a:latin typeface="Times New Roman" pitchFamily="18" charset="0"/>
                <a:cs typeface="Times New Roman" pitchFamily="18" charset="0"/>
              </a:rPr>
              <a:t> –behívó  alapján </a:t>
            </a:r>
            <a:r>
              <a:rPr lang="hu-HU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marL="0" indent="0">
              <a:buNone/>
            </a:pPr>
            <a:r>
              <a:rPr lang="hu-HU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behívót vinni kell!</a:t>
            </a:r>
            <a:endParaRPr lang="hu-HU" sz="3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15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28016"/>
            <a:ext cx="8229600" cy="841248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Az </a:t>
            </a:r>
            <a:r>
              <a:rPr lang="hu-HU" dirty="0" smtClean="0">
                <a:solidFill>
                  <a:srgbClr val="FF0000"/>
                </a:solidFill>
              </a:rPr>
              <a:t>írásbeli</a:t>
            </a:r>
            <a:r>
              <a:rPr lang="hu-HU" dirty="0" smtClean="0"/>
              <a:t> érettségi vizsgák időpontjai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2024" y="969264"/>
            <a:ext cx="8798814" cy="5888736"/>
          </a:xfrm>
        </p:spPr>
        <p:txBody>
          <a:bodyPr numCol="1">
            <a:normAutofit fontScale="85000" lnSpcReduction="20000"/>
          </a:bodyPr>
          <a:lstStyle/>
          <a:p>
            <a:pPr marL="0" indent="0">
              <a:buNone/>
            </a:pPr>
            <a:r>
              <a:rPr lang="hu-H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Időpontok: 2022.</a:t>
            </a:r>
          </a:p>
          <a:p>
            <a:r>
              <a:rPr lang="hu-HU" sz="2800" dirty="0" smtClean="0"/>
              <a:t>május 2. hétfő 9.00: </a:t>
            </a:r>
            <a:r>
              <a:rPr lang="hu-HU" sz="2800" dirty="0" smtClean="0">
                <a:solidFill>
                  <a:srgbClr val="C00000"/>
                </a:solidFill>
              </a:rPr>
              <a:t>magyar nyelv és irodalom</a:t>
            </a:r>
          </a:p>
          <a:p>
            <a:r>
              <a:rPr lang="hu-HU" sz="2800" dirty="0" smtClean="0"/>
              <a:t>május 3. kedd 9.00: </a:t>
            </a:r>
            <a:r>
              <a:rPr lang="hu-HU" sz="2800" dirty="0" smtClean="0">
                <a:solidFill>
                  <a:srgbClr val="C00000"/>
                </a:solidFill>
              </a:rPr>
              <a:t>matematika</a:t>
            </a:r>
          </a:p>
          <a:p>
            <a:r>
              <a:rPr lang="hu-HU" sz="2800" dirty="0" smtClean="0"/>
              <a:t>május 4. szerda 9.00: </a:t>
            </a:r>
            <a:r>
              <a:rPr lang="hu-HU" sz="2800" dirty="0" smtClean="0">
                <a:solidFill>
                  <a:srgbClr val="C00000"/>
                </a:solidFill>
              </a:rPr>
              <a:t>történelem</a:t>
            </a:r>
          </a:p>
          <a:p>
            <a:r>
              <a:rPr lang="hu-HU" sz="2800" dirty="0" smtClean="0"/>
              <a:t>május 5. csütörtök 9.00: </a:t>
            </a:r>
            <a:r>
              <a:rPr lang="hu-HU" sz="2800" dirty="0" smtClean="0">
                <a:solidFill>
                  <a:srgbClr val="C00000"/>
                </a:solidFill>
              </a:rPr>
              <a:t>angol nyelv</a:t>
            </a:r>
          </a:p>
          <a:p>
            <a:r>
              <a:rPr lang="hu-HU" sz="2800" dirty="0" smtClean="0"/>
              <a:t>május 6. péntek 9.00: </a:t>
            </a:r>
            <a:r>
              <a:rPr lang="hu-HU" sz="2800" dirty="0" smtClean="0">
                <a:solidFill>
                  <a:srgbClr val="C00000"/>
                </a:solidFill>
              </a:rPr>
              <a:t>német nyelv</a:t>
            </a:r>
          </a:p>
          <a:p>
            <a:r>
              <a:rPr lang="hu-HU" sz="2800" dirty="0" smtClean="0"/>
              <a:t>május 10. kedd 8.00: </a:t>
            </a:r>
            <a:r>
              <a:rPr lang="hu-HU" sz="2800" dirty="0" smtClean="0">
                <a:solidFill>
                  <a:srgbClr val="C00000"/>
                </a:solidFill>
              </a:rPr>
              <a:t>kémia</a:t>
            </a:r>
          </a:p>
          <a:p>
            <a:r>
              <a:rPr lang="hu-HU" sz="2800" dirty="0" smtClean="0"/>
              <a:t>május 10. kedd </a:t>
            </a:r>
            <a:r>
              <a:rPr lang="hu-HU" sz="2800" dirty="0" smtClean="0">
                <a:solidFill>
                  <a:srgbClr val="FF0000"/>
                </a:solidFill>
              </a:rPr>
              <a:t>du. 14.00</a:t>
            </a:r>
            <a:r>
              <a:rPr lang="hu-HU" sz="2800" dirty="0" smtClean="0"/>
              <a:t>: </a:t>
            </a:r>
            <a:r>
              <a:rPr lang="hu-HU" sz="2800" dirty="0" smtClean="0">
                <a:solidFill>
                  <a:srgbClr val="C00000"/>
                </a:solidFill>
              </a:rPr>
              <a:t>földrajz</a:t>
            </a:r>
          </a:p>
          <a:p>
            <a:r>
              <a:rPr lang="hu-HU" sz="2800" dirty="0" smtClean="0"/>
              <a:t>május 12. csütörtök 8.00: </a:t>
            </a:r>
            <a:r>
              <a:rPr lang="hu-HU" sz="2800" dirty="0" smtClean="0">
                <a:solidFill>
                  <a:srgbClr val="C00000"/>
                </a:solidFill>
              </a:rPr>
              <a:t>biológia</a:t>
            </a:r>
          </a:p>
          <a:p>
            <a:r>
              <a:rPr lang="hu-HU" sz="2800" dirty="0" smtClean="0"/>
              <a:t>május 13. péntek 8.00: </a:t>
            </a:r>
            <a:r>
              <a:rPr lang="hu-HU" sz="2800" dirty="0" smtClean="0">
                <a:solidFill>
                  <a:srgbClr val="C00000"/>
                </a:solidFill>
              </a:rPr>
              <a:t>közép informatika</a:t>
            </a:r>
          </a:p>
          <a:p>
            <a:r>
              <a:rPr lang="hu-HU" sz="2800" dirty="0" smtClean="0"/>
              <a:t>május 13. péntek </a:t>
            </a:r>
            <a:r>
              <a:rPr lang="hu-HU" sz="2800" dirty="0" smtClean="0">
                <a:solidFill>
                  <a:srgbClr val="FF0000"/>
                </a:solidFill>
              </a:rPr>
              <a:t>du.14.00</a:t>
            </a:r>
            <a:r>
              <a:rPr lang="hu-HU" sz="2800" dirty="0" smtClean="0"/>
              <a:t>: </a:t>
            </a:r>
            <a:r>
              <a:rPr lang="hu-HU" sz="2800" dirty="0" smtClean="0">
                <a:solidFill>
                  <a:srgbClr val="C00000"/>
                </a:solidFill>
              </a:rPr>
              <a:t>ének-zene</a:t>
            </a:r>
          </a:p>
          <a:p>
            <a:r>
              <a:rPr lang="hu-HU" sz="2800" dirty="0" smtClean="0"/>
              <a:t>május 16. hétfő 8.00: </a:t>
            </a:r>
            <a:r>
              <a:rPr lang="hu-HU" sz="2800" dirty="0" smtClean="0">
                <a:solidFill>
                  <a:srgbClr val="C00000"/>
                </a:solidFill>
              </a:rPr>
              <a:t>emelt informatika</a:t>
            </a:r>
          </a:p>
          <a:p>
            <a:r>
              <a:rPr lang="hu-HU" sz="2800" dirty="0" smtClean="0"/>
              <a:t>május 17. kedd 8.00: </a:t>
            </a:r>
            <a:r>
              <a:rPr lang="hu-HU" sz="2800" dirty="0" smtClean="0">
                <a:solidFill>
                  <a:srgbClr val="C00000"/>
                </a:solidFill>
              </a:rPr>
              <a:t>fizika</a:t>
            </a:r>
          </a:p>
          <a:p>
            <a:r>
              <a:rPr lang="hu-HU" sz="2800" dirty="0" smtClean="0"/>
              <a:t>május 17. kedd </a:t>
            </a:r>
            <a:r>
              <a:rPr lang="hu-HU" sz="2800" dirty="0" smtClean="0">
                <a:solidFill>
                  <a:srgbClr val="FF0000"/>
                </a:solidFill>
              </a:rPr>
              <a:t>du. 14.00</a:t>
            </a:r>
            <a:r>
              <a:rPr lang="hu-HU" sz="2800" dirty="0" smtClean="0"/>
              <a:t>: </a:t>
            </a:r>
            <a:r>
              <a:rPr lang="hu-HU" sz="2800" dirty="0" smtClean="0">
                <a:solidFill>
                  <a:srgbClr val="C00000"/>
                </a:solidFill>
              </a:rPr>
              <a:t>vizuális kultúra</a:t>
            </a:r>
          </a:p>
          <a:p>
            <a:r>
              <a:rPr lang="hu-HU" sz="2800" dirty="0" smtClean="0"/>
              <a:t>május 20. csütörtök </a:t>
            </a:r>
            <a:r>
              <a:rPr lang="hu-HU" sz="2800" dirty="0" smtClean="0">
                <a:solidFill>
                  <a:srgbClr val="FF0000"/>
                </a:solidFill>
              </a:rPr>
              <a:t>du. 14.00</a:t>
            </a:r>
            <a:r>
              <a:rPr lang="hu-HU" sz="2800" dirty="0" smtClean="0"/>
              <a:t>: </a:t>
            </a:r>
            <a:r>
              <a:rPr lang="hu-HU" sz="2800" dirty="0" smtClean="0">
                <a:solidFill>
                  <a:srgbClr val="C00000"/>
                </a:solidFill>
              </a:rPr>
              <a:t>mozgóképkultúra és médiaismeret</a:t>
            </a:r>
          </a:p>
        </p:txBody>
      </p:sp>
    </p:spTree>
    <p:extLst>
      <p:ext uri="{BB962C8B-B14F-4D97-AF65-F5344CB8AC3E}">
        <p14:creationId xmlns:p14="http://schemas.microsoft.com/office/powerpoint/2010/main" val="224215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856</Words>
  <Application>Microsoft Office PowerPoint</Application>
  <PresentationFormat>Diavetítés a képernyőre (4:3 oldalarány)</PresentationFormat>
  <Paragraphs>123</Paragraphs>
  <Slides>17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Office-téma</vt:lpstr>
      <vt:lpstr>ÉRETTSÉGI 2018.</vt:lpstr>
      <vt:lpstr>Alapfogalmak</vt:lpstr>
      <vt:lpstr>Az érettségi vizsga tantárgyai </vt:lpstr>
      <vt:lpstr>Érettségi minősítése</vt:lpstr>
      <vt:lpstr>Bizonyítvány, többletpont feltétele</vt:lpstr>
      <vt:lpstr>Az érettségi vizsga díja</vt:lpstr>
      <vt:lpstr>Az érettségi és a felvételi kapcsolata</vt:lpstr>
      <vt:lpstr>Az érettségi vizsgák helyszíne</vt:lpstr>
      <vt:lpstr>Az írásbeli érettségi vizsgák időpontjai</vt:lpstr>
      <vt:lpstr>A szóbeli érettségi vizsgák helyszíne és időpontjai</vt:lpstr>
      <vt:lpstr>A jelentkezés folyamata</vt:lpstr>
      <vt:lpstr>PowerPoint bemutató</vt:lpstr>
      <vt:lpstr>Egyéb csatolmányok</vt:lpstr>
      <vt:lpstr>PowerPoint bemutató</vt:lpstr>
      <vt:lpstr>Tehát a jelentkezéshez le kell adni:</vt:lpstr>
      <vt:lpstr>Fontos!</vt:lpstr>
      <vt:lpstr>Jó felkészülést és eredményes vizsgát mindenkinek!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ÉRETTSÉGI 2018.</dc:title>
  <dc:creator>admin</dc:creator>
  <cp:lastModifiedBy>Microsoft-fiók</cp:lastModifiedBy>
  <cp:revision>21</cp:revision>
  <dcterms:created xsi:type="dcterms:W3CDTF">2019-11-25T09:59:46Z</dcterms:created>
  <dcterms:modified xsi:type="dcterms:W3CDTF">2022-01-03T09:01:40Z</dcterms:modified>
</cp:coreProperties>
</file>